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media/media1.gif" ContentType="video/unknown"/>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57"/>
  </p:notesMasterIdLst>
  <p:handoutMasterIdLst>
    <p:handoutMasterId r:id="rId58"/>
  </p:handoutMasterIdLst>
  <p:sldIdLst>
    <p:sldId id="308" r:id="rId3"/>
    <p:sldId id="306" r:id="rId4"/>
    <p:sldId id="257" r:id="rId5"/>
    <p:sldId id="258" r:id="rId6"/>
    <p:sldId id="307" r:id="rId7"/>
    <p:sldId id="259" r:id="rId8"/>
    <p:sldId id="260" r:id="rId9"/>
    <p:sldId id="261" r:id="rId10"/>
    <p:sldId id="262" r:id="rId11"/>
    <p:sldId id="263" r:id="rId12"/>
    <p:sldId id="264" r:id="rId13"/>
    <p:sldId id="265" r:id="rId14"/>
    <p:sldId id="266" r:id="rId15"/>
    <p:sldId id="271" r:id="rId16"/>
    <p:sldId id="272" r:id="rId17"/>
    <p:sldId id="273" r:id="rId18"/>
    <p:sldId id="274" r:id="rId19"/>
    <p:sldId id="303" r:id="rId20"/>
    <p:sldId id="310" r:id="rId21"/>
    <p:sldId id="267" r:id="rId22"/>
    <p:sldId id="268" r:id="rId23"/>
    <p:sldId id="269" r:id="rId24"/>
    <p:sldId id="270" r:id="rId25"/>
    <p:sldId id="275" r:id="rId26"/>
    <p:sldId id="311"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4" r:id="rId55"/>
    <p:sldId id="305" r:id="rId5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61" autoAdjust="0"/>
    <p:restoredTop sz="94660"/>
  </p:normalViewPr>
  <p:slideViewPr>
    <p:cSldViewPr>
      <p:cViewPr varScale="1">
        <p:scale>
          <a:sx n="111" d="100"/>
          <a:sy n="111" d="100"/>
        </p:scale>
        <p:origin x="111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71348"/>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sz="quarter" idx="1"/>
          </p:nvPr>
        </p:nvSpPr>
        <p:spPr>
          <a:xfrm>
            <a:off x="4022485" y="0"/>
            <a:ext cx="3078383" cy="471348"/>
          </a:xfrm>
          <a:prstGeom prst="rect">
            <a:avLst/>
          </a:prstGeom>
        </p:spPr>
        <p:txBody>
          <a:bodyPr vert="horz" lIns="92464" tIns="46232" rIns="92464" bIns="46232" rtlCol="0"/>
          <a:lstStyle>
            <a:lvl1pPr algn="r">
              <a:defRPr sz="1200"/>
            </a:lvl1pPr>
          </a:lstStyle>
          <a:p>
            <a:fld id="{438D6EA8-7B63-426D-A57E-96C9C20EE4C4}" type="datetimeFigureOut">
              <a:rPr lang="en-US" smtClean="0"/>
              <a:t>10/31/2016</a:t>
            </a:fld>
            <a:endParaRPr lang="en-US"/>
          </a:p>
        </p:txBody>
      </p:sp>
      <p:sp>
        <p:nvSpPr>
          <p:cNvPr id="4" name="Footer Placeholder 3"/>
          <p:cNvSpPr>
            <a:spLocks noGrp="1"/>
          </p:cNvSpPr>
          <p:nvPr>
            <p:ph type="ftr" sz="quarter" idx="2"/>
          </p:nvPr>
        </p:nvSpPr>
        <p:spPr>
          <a:xfrm>
            <a:off x="0" y="8917128"/>
            <a:ext cx="3078383" cy="471348"/>
          </a:xfrm>
          <a:prstGeom prst="rect">
            <a:avLst/>
          </a:prstGeom>
        </p:spPr>
        <p:txBody>
          <a:bodyPr vert="horz" lIns="92464" tIns="46232" rIns="92464" bIns="46232" rtlCol="0" anchor="b"/>
          <a:lstStyle>
            <a:lvl1pPr algn="l">
              <a:defRPr sz="1200"/>
            </a:lvl1pPr>
          </a:lstStyle>
          <a:p>
            <a:endParaRPr lang="en-US"/>
          </a:p>
        </p:txBody>
      </p:sp>
      <p:sp>
        <p:nvSpPr>
          <p:cNvPr id="5" name="Slide Number Placeholder 4"/>
          <p:cNvSpPr>
            <a:spLocks noGrp="1"/>
          </p:cNvSpPr>
          <p:nvPr>
            <p:ph type="sldNum" sz="quarter" idx="3"/>
          </p:nvPr>
        </p:nvSpPr>
        <p:spPr>
          <a:xfrm>
            <a:off x="4022485" y="8917128"/>
            <a:ext cx="3078383" cy="471348"/>
          </a:xfrm>
          <a:prstGeom prst="rect">
            <a:avLst/>
          </a:prstGeom>
        </p:spPr>
        <p:txBody>
          <a:bodyPr vert="horz" lIns="92464" tIns="46232" rIns="92464" bIns="46232" rtlCol="0" anchor="b"/>
          <a:lstStyle>
            <a:lvl1pPr algn="r">
              <a:defRPr sz="1200"/>
            </a:lvl1pPr>
          </a:lstStyle>
          <a:p>
            <a:fld id="{5F9AAC01-55C4-44AD-A7C3-61482CC98E52}" type="slidenum">
              <a:rPr lang="en-US" smtClean="0"/>
              <a:t>‹#›</a:t>
            </a:fld>
            <a:endParaRPr lang="en-US"/>
          </a:p>
        </p:txBody>
      </p:sp>
    </p:spTree>
    <p:extLst>
      <p:ext uri="{BB962C8B-B14F-4D97-AF65-F5344CB8AC3E}">
        <p14:creationId xmlns:p14="http://schemas.microsoft.com/office/powerpoint/2010/main" val="3931450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897" tIns="46949" rIns="93897" bIns="46949" rtlCol="0"/>
          <a:lstStyle>
            <a:lvl1pPr algn="l">
              <a:defRPr sz="1200"/>
            </a:lvl1pPr>
          </a:lstStyle>
          <a:p>
            <a:endParaRPr lang="en-US"/>
          </a:p>
        </p:txBody>
      </p:sp>
      <p:sp>
        <p:nvSpPr>
          <p:cNvPr id="3" name="Date Placeholder 2"/>
          <p:cNvSpPr>
            <a:spLocks noGrp="1"/>
          </p:cNvSpPr>
          <p:nvPr>
            <p:ph type="dt" idx="1"/>
          </p:nvPr>
        </p:nvSpPr>
        <p:spPr>
          <a:xfrm>
            <a:off x="4023093" y="0"/>
            <a:ext cx="3077739" cy="469424"/>
          </a:xfrm>
          <a:prstGeom prst="rect">
            <a:avLst/>
          </a:prstGeom>
        </p:spPr>
        <p:txBody>
          <a:bodyPr vert="horz" lIns="93897" tIns="46949" rIns="93897" bIns="46949" rtlCol="0"/>
          <a:lstStyle>
            <a:lvl1pPr algn="r">
              <a:defRPr sz="1200"/>
            </a:lvl1pPr>
          </a:lstStyle>
          <a:p>
            <a:fld id="{883BBAE3-1ACD-4FB2-B751-3DCF2FB9B6CB}" type="datetimeFigureOut">
              <a:rPr lang="en-US" smtClean="0"/>
              <a:t>10/31/2016</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897" tIns="46949" rIns="93897" bIns="46949" rtlCol="0" anchor="ctr"/>
          <a:lstStyle/>
          <a:p>
            <a:endParaRPr lang="en-US"/>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3897" tIns="46949" rIns="93897" bIns="469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1"/>
            <a:ext cx="3077739" cy="469424"/>
          </a:xfrm>
          <a:prstGeom prst="rect">
            <a:avLst/>
          </a:prstGeom>
        </p:spPr>
        <p:txBody>
          <a:bodyPr vert="horz" lIns="93897" tIns="46949" rIns="93897" bIns="46949"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1"/>
            <a:ext cx="3077739" cy="469424"/>
          </a:xfrm>
          <a:prstGeom prst="rect">
            <a:avLst/>
          </a:prstGeom>
        </p:spPr>
        <p:txBody>
          <a:bodyPr vert="horz" lIns="93897" tIns="46949" rIns="93897" bIns="46949" rtlCol="0" anchor="b"/>
          <a:lstStyle>
            <a:lvl1pPr algn="r">
              <a:defRPr sz="1200"/>
            </a:lvl1pPr>
          </a:lstStyle>
          <a:p>
            <a:fld id="{561C9E25-E8F1-4E33-AEA0-705E998E2C4A}" type="slidenum">
              <a:rPr lang="en-US" smtClean="0"/>
              <a:t>‹#›</a:t>
            </a:fld>
            <a:endParaRPr lang="en-US"/>
          </a:p>
        </p:txBody>
      </p:sp>
    </p:spTree>
    <p:extLst>
      <p:ext uri="{BB962C8B-B14F-4D97-AF65-F5344CB8AC3E}">
        <p14:creationId xmlns:p14="http://schemas.microsoft.com/office/powerpoint/2010/main" val="1825825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spcBef>
                <a:spcPct val="30000"/>
              </a:spcBef>
              <a:defRPr>
                <a:solidFill>
                  <a:schemeClr val="tx1"/>
                </a:solidFill>
                <a:latin typeface="Times New Roman" pitchFamily="18" charset="0"/>
              </a:defRPr>
            </a:lvl1pPr>
            <a:lvl2pPr marL="762916" indent="-293429" eaLnBrk="0" hangingPunct="0">
              <a:spcBef>
                <a:spcPct val="30000"/>
              </a:spcBef>
              <a:defRPr sz="1600">
                <a:solidFill>
                  <a:schemeClr val="tx1"/>
                </a:solidFill>
                <a:latin typeface="Times New Roman" pitchFamily="18" charset="0"/>
              </a:defRPr>
            </a:lvl2pPr>
            <a:lvl3pPr marL="1173717" indent="-234743" eaLnBrk="0" hangingPunct="0">
              <a:spcBef>
                <a:spcPct val="30000"/>
              </a:spcBef>
              <a:defRPr sz="1200">
                <a:solidFill>
                  <a:schemeClr val="tx1"/>
                </a:solidFill>
                <a:latin typeface="Times New Roman" pitchFamily="18" charset="0"/>
              </a:defRPr>
            </a:lvl3pPr>
            <a:lvl4pPr marL="1643203" indent="-234743" eaLnBrk="0" hangingPunct="0">
              <a:spcBef>
                <a:spcPct val="30000"/>
              </a:spcBef>
              <a:defRPr sz="1200">
                <a:solidFill>
                  <a:schemeClr val="tx1"/>
                </a:solidFill>
                <a:latin typeface="Times New Roman" pitchFamily="18" charset="0"/>
              </a:defRPr>
            </a:lvl4pPr>
            <a:lvl5pPr marL="2112690" indent="-234743" eaLnBrk="0" hangingPunct="0">
              <a:spcBef>
                <a:spcPct val="30000"/>
              </a:spcBef>
              <a:defRPr sz="1200">
                <a:solidFill>
                  <a:schemeClr val="tx1"/>
                </a:solidFill>
                <a:latin typeface="Times New Roman" pitchFamily="18" charset="0"/>
              </a:defRPr>
            </a:lvl5pPr>
            <a:lvl6pPr marL="2582176" indent="-234743" eaLnBrk="0" fontAlgn="base" hangingPunct="0">
              <a:spcBef>
                <a:spcPct val="30000"/>
              </a:spcBef>
              <a:spcAft>
                <a:spcPct val="0"/>
              </a:spcAft>
              <a:defRPr sz="1200">
                <a:solidFill>
                  <a:schemeClr val="tx1"/>
                </a:solidFill>
                <a:latin typeface="Times New Roman" pitchFamily="18" charset="0"/>
              </a:defRPr>
            </a:lvl6pPr>
            <a:lvl7pPr marL="3051663" indent="-234743" eaLnBrk="0" fontAlgn="base" hangingPunct="0">
              <a:spcBef>
                <a:spcPct val="30000"/>
              </a:spcBef>
              <a:spcAft>
                <a:spcPct val="0"/>
              </a:spcAft>
              <a:defRPr sz="1200">
                <a:solidFill>
                  <a:schemeClr val="tx1"/>
                </a:solidFill>
                <a:latin typeface="Times New Roman" pitchFamily="18" charset="0"/>
              </a:defRPr>
            </a:lvl7pPr>
            <a:lvl8pPr marL="3521150" indent="-234743" eaLnBrk="0" fontAlgn="base" hangingPunct="0">
              <a:spcBef>
                <a:spcPct val="30000"/>
              </a:spcBef>
              <a:spcAft>
                <a:spcPct val="0"/>
              </a:spcAft>
              <a:defRPr sz="1200">
                <a:solidFill>
                  <a:schemeClr val="tx1"/>
                </a:solidFill>
                <a:latin typeface="Times New Roman" pitchFamily="18" charset="0"/>
              </a:defRPr>
            </a:lvl8pPr>
            <a:lvl9pPr marL="3990636" indent="-2347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017C3D9-641B-444A-8D4E-71D3FA745B86}" type="slidenum">
              <a:rPr lang="en-CA" altLang="en-US" smtClean="0">
                <a:latin typeface="Tahoma" pitchFamily="34" charset="0"/>
              </a:rPr>
              <a:pPr eaLnBrk="1" hangingPunct="1">
                <a:spcBef>
                  <a:spcPct val="0"/>
                </a:spcBef>
              </a:pPr>
              <a:t>9</a:t>
            </a:fld>
            <a:endParaRPr lang="en-CA" altLang="en-US">
              <a:latin typeface="Tahoma"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390337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spcBef>
                <a:spcPct val="30000"/>
              </a:spcBef>
              <a:defRPr>
                <a:solidFill>
                  <a:schemeClr val="tx1"/>
                </a:solidFill>
                <a:latin typeface="Times New Roman" pitchFamily="18" charset="0"/>
              </a:defRPr>
            </a:lvl1pPr>
            <a:lvl2pPr marL="762916" indent="-293429" eaLnBrk="0" hangingPunct="0">
              <a:spcBef>
                <a:spcPct val="30000"/>
              </a:spcBef>
              <a:defRPr sz="1600">
                <a:solidFill>
                  <a:schemeClr val="tx1"/>
                </a:solidFill>
                <a:latin typeface="Times New Roman" pitchFamily="18" charset="0"/>
              </a:defRPr>
            </a:lvl2pPr>
            <a:lvl3pPr marL="1173717" indent="-234743" eaLnBrk="0" hangingPunct="0">
              <a:spcBef>
                <a:spcPct val="30000"/>
              </a:spcBef>
              <a:defRPr sz="1200">
                <a:solidFill>
                  <a:schemeClr val="tx1"/>
                </a:solidFill>
                <a:latin typeface="Times New Roman" pitchFamily="18" charset="0"/>
              </a:defRPr>
            </a:lvl3pPr>
            <a:lvl4pPr marL="1643203" indent="-234743" eaLnBrk="0" hangingPunct="0">
              <a:spcBef>
                <a:spcPct val="30000"/>
              </a:spcBef>
              <a:defRPr sz="1200">
                <a:solidFill>
                  <a:schemeClr val="tx1"/>
                </a:solidFill>
                <a:latin typeface="Times New Roman" pitchFamily="18" charset="0"/>
              </a:defRPr>
            </a:lvl4pPr>
            <a:lvl5pPr marL="2112690" indent="-234743" eaLnBrk="0" hangingPunct="0">
              <a:spcBef>
                <a:spcPct val="30000"/>
              </a:spcBef>
              <a:defRPr sz="1200">
                <a:solidFill>
                  <a:schemeClr val="tx1"/>
                </a:solidFill>
                <a:latin typeface="Times New Roman" pitchFamily="18" charset="0"/>
              </a:defRPr>
            </a:lvl5pPr>
            <a:lvl6pPr marL="2582176" indent="-234743" eaLnBrk="0" fontAlgn="base" hangingPunct="0">
              <a:spcBef>
                <a:spcPct val="30000"/>
              </a:spcBef>
              <a:spcAft>
                <a:spcPct val="0"/>
              </a:spcAft>
              <a:defRPr sz="1200">
                <a:solidFill>
                  <a:schemeClr val="tx1"/>
                </a:solidFill>
                <a:latin typeface="Times New Roman" pitchFamily="18" charset="0"/>
              </a:defRPr>
            </a:lvl6pPr>
            <a:lvl7pPr marL="3051663" indent="-234743" eaLnBrk="0" fontAlgn="base" hangingPunct="0">
              <a:spcBef>
                <a:spcPct val="30000"/>
              </a:spcBef>
              <a:spcAft>
                <a:spcPct val="0"/>
              </a:spcAft>
              <a:defRPr sz="1200">
                <a:solidFill>
                  <a:schemeClr val="tx1"/>
                </a:solidFill>
                <a:latin typeface="Times New Roman" pitchFamily="18" charset="0"/>
              </a:defRPr>
            </a:lvl7pPr>
            <a:lvl8pPr marL="3521150" indent="-234743" eaLnBrk="0" fontAlgn="base" hangingPunct="0">
              <a:spcBef>
                <a:spcPct val="30000"/>
              </a:spcBef>
              <a:spcAft>
                <a:spcPct val="0"/>
              </a:spcAft>
              <a:defRPr sz="1200">
                <a:solidFill>
                  <a:schemeClr val="tx1"/>
                </a:solidFill>
                <a:latin typeface="Times New Roman" pitchFamily="18" charset="0"/>
              </a:defRPr>
            </a:lvl8pPr>
            <a:lvl9pPr marL="3990636" indent="-2347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EA212DD-432E-486C-89D7-196D4373892D}" type="slidenum">
              <a:rPr lang="en-CA" altLang="en-US" smtClean="0">
                <a:latin typeface="Tahoma" pitchFamily="34" charset="0"/>
              </a:rPr>
              <a:pPr eaLnBrk="1" hangingPunct="1">
                <a:spcBef>
                  <a:spcPct val="0"/>
                </a:spcBef>
              </a:pPr>
              <a:t>10</a:t>
            </a:fld>
            <a:endParaRPr lang="en-CA" altLang="en-US">
              <a:latin typeface="Tahoma"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052000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spcBef>
                <a:spcPct val="30000"/>
              </a:spcBef>
              <a:defRPr>
                <a:solidFill>
                  <a:schemeClr val="tx1"/>
                </a:solidFill>
                <a:latin typeface="Times New Roman" pitchFamily="18" charset="0"/>
              </a:defRPr>
            </a:lvl1pPr>
            <a:lvl2pPr marL="762916" indent="-293429" eaLnBrk="0" hangingPunct="0">
              <a:spcBef>
                <a:spcPct val="30000"/>
              </a:spcBef>
              <a:defRPr sz="1600">
                <a:solidFill>
                  <a:schemeClr val="tx1"/>
                </a:solidFill>
                <a:latin typeface="Times New Roman" pitchFamily="18" charset="0"/>
              </a:defRPr>
            </a:lvl2pPr>
            <a:lvl3pPr marL="1173717" indent="-234743" eaLnBrk="0" hangingPunct="0">
              <a:spcBef>
                <a:spcPct val="30000"/>
              </a:spcBef>
              <a:defRPr sz="1200">
                <a:solidFill>
                  <a:schemeClr val="tx1"/>
                </a:solidFill>
                <a:latin typeface="Times New Roman" pitchFamily="18" charset="0"/>
              </a:defRPr>
            </a:lvl3pPr>
            <a:lvl4pPr marL="1643203" indent="-234743" eaLnBrk="0" hangingPunct="0">
              <a:spcBef>
                <a:spcPct val="30000"/>
              </a:spcBef>
              <a:defRPr sz="1200">
                <a:solidFill>
                  <a:schemeClr val="tx1"/>
                </a:solidFill>
                <a:latin typeface="Times New Roman" pitchFamily="18" charset="0"/>
              </a:defRPr>
            </a:lvl4pPr>
            <a:lvl5pPr marL="2112690" indent="-234743" eaLnBrk="0" hangingPunct="0">
              <a:spcBef>
                <a:spcPct val="30000"/>
              </a:spcBef>
              <a:defRPr sz="1200">
                <a:solidFill>
                  <a:schemeClr val="tx1"/>
                </a:solidFill>
                <a:latin typeface="Times New Roman" pitchFamily="18" charset="0"/>
              </a:defRPr>
            </a:lvl5pPr>
            <a:lvl6pPr marL="2582176" indent="-234743" eaLnBrk="0" fontAlgn="base" hangingPunct="0">
              <a:spcBef>
                <a:spcPct val="30000"/>
              </a:spcBef>
              <a:spcAft>
                <a:spcPct val="0"/>
              </a:spcAft>
              <a:defRPr sz="1200">
                <a:solidFill>
                  <a:schemeClr val="tx1"/>
                </a:solidFill>
                <a:latin typeface="Times New Roman" pitchFamily="18" charset="0"/>
              </a:defRPr>
            </a:lvl6pPr>
            <a:lvl7pPr marL="3051663" indent="-234743" eaLnBrk="0" fontAlgn="base" hangingPunct="0">
              <a:spcBef>
                <a:spcPct val="30000"/>
              </a:spcBef>
              <a:spcAft>
                <a:spcPct val="0"/>
              </a:spcAft>
              <a:defRPr sz="1200">
                <a:solidFill>
                  <a:schemeClr val="tx1"/>
                </a:solidFill>
                <a:latin typeface="Times New Roman" pitchFamily="18" charset="0"/>
              </a:defRPr>
            </a:lvl7pPr>
            <a:lvl8pPr marL="3521150" indent="-234743" eaLnBrk="0" fontAlgn="base" hangingPunct="0">
              <a:spcBef>
                <a:spcPct val="30000"/>
              </a:spcBef>
              <a:spcAft>
                <a:spcPct val="0"/>
              </a:spcAft>
              <a:defRPr sz="1200">
                <a:solidFill>
                  <a:schemeClr val="tx1"/>
                </a:solidFill>
                <a:latin typeface="Times New Roman" pitchFamily="18" charset="0"/>
              </a:defRPr>
            </a:lvl8pPr>
            <a:lvl9pPr marL="3990636" indent="-2347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B06A83A-7102-47A4-9959-DB0DCFDEF520}" type="slidenum">
              <a:rPr lang="en-CA" altLang="en-US" smtClean="0">
                <a:latin typeface="Tahoma" pitchFamily="34" charset="0"/>
              </a:rPr>
              <a:pPr eaLnBrk="1" hangingPunct="1">
                <a:spcBef>
                  <a:spcPct val="0"/>
                </a:spcBef>
              </a:pPr>
              <a:t>11</a:t>
            </a:fld>
            <a:endParaRPr lang="en-CA" altLang="en-US">
              <a:latin typeface="Tahoma"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3788045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spcBef>
                <a:spcPct val="30000"/>
              </a:spcBef>
              <a:defRPr>
                <a:solidFill>
                  <a:schemeClr val="tx1"/>
                </a:solidFill>
                <a:latin typeface="Times New Roman" pitchFamily="18" charset="0"/>
              </a:defRPr>
            </a:lvl1pPr>
            <a:lvl2pPr marL="762916" indent="-293429" eaLnBrk="0" hangingPunct="0">
              <a:spcBef>
                <a:spcPct val="30000"/>
              </a:spcBef>
              <a:defRPr sz="1600">
                <a:solidFill>
                  <a:schemeClr val="tx1"/>
                </a:solidFill>
                <a:latin typeface="Times New Roman" pitchFamily="18" charset="0"/>
              </a:defRPr>
            </a:lvl2pPr>
            <a:lvl3pPr marL="1173717" indent="-234743" eaLnBrk="0" hangingPunct="0">
              <a:spcBef>
                <a:spcPct val="30000"/>
              </a:spcBef>
              <a:defRPr sz="1200">
                <a:solidFill>
                  <a:schemeClr val="tx1"/>
                </a:solidFill>
                <a:latin typeface="Times New Roman" pitchFamily="18" charset="0"/>
              </a:defRPr>
            </a:lvl3pPr>
            <a:lvl4pPr marL="1643203" indent="-234743" eaLnBrk="0" hangingPunct="0">
              <a:spcBef>
                <a:spcPct val="30000"/>
              </a:spcBef>
              <a:defRPr sz="1200">
                <a:solidFill>
                  <a:schemeClr val="tx1"/>
                </a:solidFill>
                <a:latin typeface="Times New Roman" pitchFamily="18" charset="0"/>
              </a:defRPr>
            </a:lvl4pPr>
            <a:lvl5pPr marL="2112690" indent="-234743" eaLnBrk="0" hangingPunct="0">
              <a:spcBef>
                <a:spcPct val="30000"/>
              </a:spcBef>
              <a:defRPr sz="1200">
                <a:solidFill>
                  <a:schemeClr val="tx1"/>
                </a:solidFill>
                <a:latin typeface="Times New Roman" pitchFamily="18" charset="0"/>
              </a:defRPr>
            </a:lvl5pPr>
            <a:lvl6pPr marL="2582176" indent="-234743" eaLnBrk="0" fontAlgn="base" hangingPunct="0">
              <a:spcBef>
                <a:spcPct val="30000"/>
              </a:spcBef>
              <a:spcAft>
                <a:spcPct val="0"/>
              </a:spcAft>
              <a:defRPr sz="1200">
                <a:solidFill>
                  <a:schemeClr val="tx1"/>
                </a:solidFill>
                <a:latin typeface="Times New Roman" pitchFamily="18" charset="0"/>
              </a:defRPr>
            </a:lvl6pPr>
            <a:lvl7pPr marL="3051663" indent="-234743" eaLnBrk="0" fontAlgn="base" hangingPunct="0">
              <a:spcBef>
                <a:spcPct val="30000"/>
              </a:spcBef>
              <a:spcAft>
                <a:spcPct val="0"/>
              </a:spcAft>
              <a:defRPr sz="1200">
                <a:solidFill>
                  <a:schemeClr val="tx1"/>
                </a:solidFill>
                <a:latin typeface="Times New Roman" pitchFamily="18" charset="0"/>
              </a:defRPr>
            </a:lvl7pPr>
            <a:lvl8pPr marL="3521150" indent="-234743" eaLnBrk="0" fontAlgn="base" hangingPunct="0">
              <a:spcBef>
                <a:spcPct val="30000"/>
              </a:spcBef>
              <a:spcAft>
                <a:spcPct val="0"/>
              </a:spcAft>
              <a:defRPr sz="1200">
                <a:solidFill>
                  <a:schemeClr val="tx1"/>
                </a:solidFill>
                <a:latin typeface="Times New Roman" pitchFamily="18" charset="0"/>
              </a:defRPr>
            </a:lvl8pPr>
            <a:lvl9pPr marL="3990636" indent="-2347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C149686-686F-4697-B432-BEA86F0DD31A}" type="slidenum">
              <a:rPr lang="en-CA" altLang="en-US" smtClean="0">
                <a:latin typeface="Tahoma" pitchFamily="34" charset="0"/>
              </a:rPr>
              <a:pPr eaLnBrk="1" hangingPunct="1">
                <a:spcBef>
                  <a:spcPct val="0"/>
                </a:spcBef>
              </a:pPr>
              <a:t>12</a:t>
            </a:fld>
            <a:endParaRPr lang="en-CA" altLang="en-US">
              <a:latin typeface="Tahoma"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882839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spcBef>
                <a:spcPct val="30000"/>
              </a:spcBef>
              <a:defRPr>
                <a:solidFill>
                  <a:schemeClr val="tx1"/>
                </a:solidFill>
                <a:latin typeface="Times New Roman" pitchFamily="18" charset="0"/>
              </a:defRPr>
            </a:lvl1pPr>
            <a:lvl2pPr marL="762916" indent="-293429" eaLnBrk="0" hangingPunct="0">
              <a:spcBef>
                <a:spcPct val="30000"/>
              </a:spcBef>
              <a:defRPr sz="1600">
                <a:solidFill>
                  <a:schemeClr val="tx1"/>
                </a:solidFill>
                <a:latin typeface="Times New Roman" pitchFamily="18" charset="0"/>
              </a:defRPr>
            </a:lvl2pPr>
            <a:lvl3pPr marL="1173717" indent="-234743" eaLnBrk="0" hangingPunct="0">
              <a:spcBef>
                <a:spcPct val="30000"/>
              </a:spcBef>
              <a:defRPr sz="1200">
                <a:solidFill>
                  <a:schemeClr val="tx1"/>
                </a:solidFill>
                <a:latin typeface="Times New Roman" pitchFamily="18" charset="0"/>
              </a:defRPr>
            </a:lvl3pPr>
            <a:lvl4pPr marL="1643203" indent="-234743" eaLnBrk="0" hangingPunct="0">
              <a:spcBef>
                <a:spcPct val="30000"/>
              </a:spcBef>
              <a:defRPr sz="1200">
                <a:solidFill>
                  <a:schemeClr val="tx1"/>
                </a:solidFill>
                <a:latin typeface="Times New Roman" pitchFamily="18" charset="0"/>
              </a:defRPr>
            </a:lvl4pPr>
            <a:lvl5pPr marL="2112690" indent="-234743" eaLnBrk="0" hangingPunct="0">
              <a:spcBef>
                <a:spcPct val="30000"/>
              </a:spcBef>
              <a:defRPr sz="1200">
                <a:solidFill>
                  <a:schemeClr val="tx1"/>
                </a:solidFill>
                <a:latin typeface="Times New Roman" pitchFamily="18" charset="0"/>
              </a:defRPr>
            </a:lvl5pPr>
            <a:lvl6pPr marL="2582176" indent="-234743" eaLnBrk="0" fontAlgn="base" hangingPunct="0">
              <a:spcBef>
                <a:spcPct val="30000"/>
              </a:spcBef>
              <a:spcAft>
                <a:spcPct val="0"/>
              </a:spcAft>
              <a:defRPr sz="1200">
                <a:solidFill>
                  <a:schemeClr val="tx1"/>
                </a:solidFill>
                <a:latin typeface="Times New Roman" pitchFamily="18" charset="0"/>
              </a:defRPr>
            </a:lvl6pPr>
            <a:lvl7pPr marL="3051663" indent="-234743" eaLnBrk="0" fontAlgn="base" hangingPunct="0">
              <a:spcBef>
                <a:spcPct val="30000"/>
              </a:spcBef>
              <a:spcAft>
                <a:spcPct val="0"/>
              </a:spcAft>
              <a:defRPr sz="1200">
                <a:solidFill>
                  <a:schemeClr val="tx1"/>
                </a:solidFill>
                <a:latin typeface="Times New Roman" pitchFamily="18" charset="0"/>
              </a:defRPr>
            </a:lvl7pPr>
            <a:lvl8pPr marL="3521150" indent="-234743" eaLnBrk="0" fontAlgn="base" hangingPunct="0">
              <a:spcBef>
                <a:spcPct val="30000"/>
              </a:spcBef>
              <a:spcAft>
                <a:spcPct val="0"/>
              </a:spcAft>
              <a:defRPr sz="1200">
                <a:solidFill>
                  <a:schemeClr val="tx1"/>
                </a:solidFill>
                <a:latin typeface="Times New Roman" pitchFamily="18" charset="0"/>
              </a:defRPr>
            </a:lvl8pPr>
            <a:lvl9pPr marL="3990636" indent="-2347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C58EB05-31B0-4EE3-8E8F-CDD033F35163}" type="slidenum">
              <a:rPr lang="en-CA" altLang="en-US" smtClean="0">
                <a:latin typeface="Tahoma" pitchFamily="34" charset="0"/>
              </a:rPr>
              <a:pPr eaLnBrk="1" hangingPunct="1">
                <a:spcBef>
                  <a:spcPct val="0"/>
                </a:spcBef>
              </a:pPr>
              <a:t>20</a:t>
            </a:fld>
            <a:endParaRPr lang="en-CA" altLang="en-US">
              <a:latin typeface="Tahoma"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2088206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spcBef>
                <a:spcPct val="30000"/>
              </a:spcBef>
              <a:defRPr>
                <a:solidFill>
                  <a:schemeClr val="tx1"/>
                </a:solidFill>
                <a:latin typeface="Times New Roman" pitchFamily="18" charset="0"/>
              </a:defRPr>
            </a:lvl1pPr>
            <a:lvl2pPr marL="762916" indent="-293429" eaLnBrk="0" hangingPunct="0">
              <a:spcBef>
                <a:spcPct val="30000"/>
              </a:spcBef>
              <a:defRPr sz="1600">
                <a:solidFill>
                  <a:schemeClr val="tx1"/>
                </a:solidFill>
                <a:latin typeface="Times New Roman" pitchFamily="18" charset="0"/>
              </a:defRPr>
            </a:lvl2pPr>
            <a:lvl3pPr marL="1173717" indent="-234743" eaLnBrk="0" hangingPunct="0">
              <a:spcBef>
                <a:spcPct val="30000"/>
              </a:spcBef>
              <a:defRPr sz="1200">
                <a:solidFill>
                  <a:schemeClr val="tx1"/>
                </a:solidFill>
                <a:latin typeface="Times New Roman" pitchFamily="18" charset="0"/>
              </a:defRPr>
            </a:lvl3pPr>
            <a:lvl4pPr marL="1643203" indent="-234743" eaLnBrk="0" hangingPunct="0">
              <a:spcBef>
                <a:spcPct val="30000"/>
              </a:spcBef>
              <a:defRPr sz="1200">
                <a:solidFill>
                  <a:schemeClr val="tx1"/>
                </a:solidFill>
                <a:latin typeface="Times New Roman" pitchFamily="18" charset="0"/>
              </a:defRPr>
            </a:lvl4pPr>
            <a:lvl5pPr marL="2112690" indent="-234743" eaLnBrk="0" hangingPunct="0">
              <a:spcBef>
                <a:spcPct val="30000"/>
              </a:spcBef>
              <a:defRPr sz="1200">
                <a:solidFill>
                  <a:schemeClr val="tx1"/>
                </a:solidFill>
                <a:latin typeface="Times New Roman" pitchFamily="18" charset="0"/>
              </a:defRPr>
            </a:lvl5pPr>
            <a:lvl6pPr marL="2582176" indent="-234743" eaLnBrk="0" fontAlgn="base" hangingPunct="0">
              <a:spcBef>
                <a:spcPct val="30000"/>
              </a:spcBef>
              <a:spcAft>
                <a:spcPct val="0"/>
              </a:spcAft>
              <a:defRPr sz="1200">
                <a:solidFill>
                  <a:schemeClr val="tx1"/>
                </a:solidFill>
                <a:latin typeface="Times New Roman" pitchFamily="18" charset="0"/>
              </a:defRPr>
            </a:lvl6pPr>
            <a:lvl7pPr marL="3051663" indent="-234743" eaLnBrk="0" fontAlgn="base" hangingPunct="0">
              <a:spcBef>
                <a:spcPct val="30000"/>
              </a:spcBef>
              <a:spcAft>
                <a:spcPct val="0"/>
              </a:spcAft>
              <a:defRPr sz="1200">
                <a:solidFill>
                  <a:schemeClr val="tx1"/>
                </a:solidFill>
                <a:latin typeface="Times New Roman" pitchFamily="18" charset="0"/>
              </a:defRPr>
            </a:lvl7pPr>
            <a:lvl8pPr marL="3521150" indent="-234743" eaLnBrk="0" fontAlgn="base" hangingPunct="0">
              <a:spcBef>
                <a:spcPct val="30000"/>
              </a:spcBef>
              <a:spcAft>
                <a:spcPct val="0"/>
              </a:spcAft>
              <a:defRPr sz="1200">
                <a:solidFill>
                  <a:schemeClr val="tx1"/>
                </a:solidFill>
                <a:latin typeface="Times New Roman" pitchFamily="18" charset="0"/>
              </a:defRPr>
            </a:lvl8pPr>
            <a:lvl9pPr marL="3990636" indent="-23474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ACAF880-97E2-4F3E-B9D2-10324C0C11A1}" type="slidenum">
              <a:rPr lang="en-CA" altLang="en-US" smtClean="0">
                <a:latin typeface="Tahoma" pitchFamily="34" charset="0"/>
              </a:rPr>
              <a:pPr eaLnBrk="1" hangingPunct="1">
                <a:spcBef>
                  <a:spcPct val="0"/>
                </a:spcBef>
              </a:pPr>
              <a:t>29</a:t>
            </a:fld>
            <a:endParaRPr lang="en-CA" altLang="en-US">
              <a:latin typeface="Tahoma"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586238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76A6AE-998F-48F8-91B1-0B1E1336DE9F}"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E8AEB-3F32-46BB-972D-05CD88CC52FF}"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76A6AE-998F-48F8-91B1-0B1E1336DE9F}"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E8AEB-3F32-46BB-972D-05CD88CC52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76A6AE-998F-48F8-91B1-0B1E1336DE9F}"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E8AEB-3F32-46BB-972D-05CD88CC52F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364175827"/>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9836768"/>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56696244"/>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905000"/>
            <a:ext cx="4038600"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905000"/>
            <a:ext cx="4038600"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8585404"/>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1669534"/>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86831845"/>
      </p:ext>
    </p:extLst>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313352"/>
      </p:ext>
    </p:extLst>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03076923"/>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76A6AE-998F-48F8-91B1-0B1E1336DE9F}"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E8AEB-3F32-46BB-972D-05CD88CC52F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3671938"/>
      </p:ext>
    </p:extLst>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9641000"/>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990600"/>
            <a:ext cx="2057400" cy="52038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990600"/>
            <a:ext cx="6019800" cy="5203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3310408"/>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76A6AE-998F-48F8-91B1-0B1E1336DE9F}"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E8AEB-3F32-46BB-972D-05CD88CC52FF}"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76A6AE-998F-48F8-91B1-0B1E1336DE9F}"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E8AEB-3F32-46BB-972D-05CD88CC52F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76A6AE-998F-48F8-91B1-0B1E1336DE9F}"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9E8AEB-3F32-46BB-972D-05CD88CC52FF}"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76A6AE-998F-48F8-91B1-0B1E1336DE9F}"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9E8AEB-3F32-46BB-972D-05CD88CC52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6A6AE-998F-48F8-91B1-0B1E1336DE9F}"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9E8AEB-3F32-46BB-972D-05CD88CC52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76A6AE-998F-48F8-91B1-0B1E1336DE9F}"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E8AEB-3F32-46BB-972D-05CD88CC52FF}"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76A6AE-998F-48F8-91B1-0B1E1336DE9F}"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E8AEB-3F32-46BB-972D-05CD88CC52F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F76A6AE-998F-48F8-91B1-0B1E1336DE9F}" type="datetimeFigureOut">
              <a:rPr lang="en-US" smtClean="0"/>
              <a:t>10/31/2016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AF9E8AEB-3F32-46BB-972D-05CD88CC52F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20226" name="Rectangle 2"/>
          <p:cNvSpPr>
            <a:spLocks noGrp="1" noChangeArrowheads="1"/>
          </p:cNvSpPr>
          <p:nvPr>
            <p:ph type="body" idx="1"/>
          </p:nvPr>
        </p:nvSpPr>
        <p:spPr bwMode="auto">
          <a:xfrm>
            <a:off x="381000" y="1905000"/>
            <a:ext cx="8229600" cy="428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r>
              <a:rPr lang="en-US" altLang="en-US"/>
              <a:t> when second level runs longer than one line we want no hanging indent</a:t>
            </a:r>
          </a:p>
          <a:p>
            <a:pPr lvl="1"/>
            <a:r>
              <a:rPr lang="en-US" altLang="en-US"/>
              <a:t>I’ve also set the gap between points at 0.5 lines.</a:t>
            </a:r>
            <a:endParaRPr lang="en-CA" altLang="en-US"/>
          </a:p>
          <a:p>
            <a:pPr lvl="2"/>
            <a:r>
              <a:rPr lang="en-CA" altLang="en-US"/>
              <a:t>Third level</a:t>
            </a:r>
          </a:p>
        </p:txBody>
      </p:sp>
      <p:sp>
        <p:nvSpPr>
          <p:cNvPr id="3075" name="Rectangle 3"/>
          <p:cNvSpPr>
            <a:spLocks noGrp="1" noChangeArrowheads="1"/>
          </p:cNvSpPr>
          <p:nvPr>
            <p:ph type="title"/>
          </p:nvPr>
        </p:nvSpPr>
        <p:spPr bwMode="auto">
          <a:xfrm>
            <a:off x="381000" y="990600"/>
            <a:ext cx="8229600" cy="533400"/>
          </a:xfrm>
          <a:prstGeom prst="rect">
            <a:avLst/>
          </a:prstGeom>
          <a:gradFill rotWithShape="0">
            <a:gsLst>
              <a:gs pos="0">
                <a:srgbClr val="00468F"/>
              </a:gs>
              <a:gs pos="100000">
                <a:srgbClr val="648FBB"/>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a:t>
            </a:r>
            <a:endParaRPr lang="en-CA" altLang="en-US"/>
          </a:p>
        </p:txBody>
      </p:sp>
    </p:spTree>
    <p:extLst>
      <p:ext uri="{BB962C8B-B14F-4D97-AF65-F5344CB8AC3E}">
        <p14:creationId xmlns:p14="http://schemas.microsoft.com/office/powerpoint/2010/main" val="29323121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0226">
                                            <p:txEl>
                                              <p:pRg st="0" end="0"/>
                                            </p:txEl>
                                          </p:spTgt>
                                        </p:tgtEl>
                                        <p:attrNameLst>
                                          <p:attrName>style.visibility</p:attrName>
                                        </p:attrNameLst>
                                      </p:cBhvr>
                                      <p:to>
                                        <p:strVal val="visible"/>
                                      </p:to>
                                    </p:set>
                                    <p:animEffect transition="in" filter="wipe(left)">
                                      <p:cBhvr>
                                        <p:cTn id="7" dur="500"/>
                                        <p:tgtEl>
                                          <p:spTgt spid="8202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0226">
                                            <p:txEl>
                                              <p:pRg st="1" end="1"/>
                                            </p:txEl>
                                          </p:spTgt>
                                        </p:tgtEl>
                                        <p:attrNameLst>
                                          <p:attrName>style.visibility</p:attrName>
                                        </p:attrNameLst>
                                      </p:cBhvr>
                                      <p:to>
                                        <p:strVal val="visible"/>
                                      </p:to>
                                    </p:set>
                                    <p:animEffect transition="in" filter="wipe(left)">
                                      <p:cBhvr>
                                        <p:cTn id="12" dur="500"/>
                                        <p:tgtEl>
                                          <p:spTgt spid="82022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0226">
                                            <p:txEl>
                                              <p:pRg st="2" end="2"/>
                                            </p:txEl>
                                          </p:spTgt>
                                        </p:tgtEl>
                                        <p:attrNameLst>
                                          <p:attrName>style.visibility</p:attrName>
                                        </p:attrNameLst>
                                      </p:cBhvr>
                                      <p:to>
                                        <p:strVal val="visible"/>
                                      </p:to>
                                    </p:set>
                                    <p:animEffect transition="in" filter="wipe(left)">
                                      <p:cBhvr>
                                        <p:cTn id="17" dur="500"/>
                                        <p:tgtEl>
                                          <p:spTgt spid="82022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20226">
                                            <p:txEl>
                                              <p:pRg st="3" end="3"/>
                                            </p:txEl>
                                          </p:spTgt>
                                        </p:tgtEl>
                                        <p:attrNameLst>
                                          <p:attrName>style.visibility</p:attrName>
                                        </p:attrNameLst>
                                      </p:cBhvr>
                                      <p:to>
                                        <p:strVal val="visible"/>
                                      </p:to>
                                    </p:set>
                                    <p:animEffect transition="in" filter="wipe(left)">
                                      <p:cBhvr>
                                        <p:cTn id="22" dur="500"/>
                                        <p:tgtEl>
                                          <p:spTgt spid="8202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26" grpId="0" build="p" bldLvl="3" autoUpdateAnimBg="0">
        <p:tmplLst>
          <p:tmpl lvl="1">
            <p:tnLst>
              <p:par>
                <p:cTn presetID="22" presetClass="entr" presetSubtype="8" fill="hold" nodeType="clickEffect">
                  <p:stCondLst>
                    <p:cond delay="0"/>
                  </p:stCondLst>
                  <p:childTnLst>
                    <p:set>
                      <p:cBhvr>
                        <p:cTn dur="1" fill="hold">
                          <p:stCondLst>
                            <p:cond delay="0"/>
                          </p:stCondLst>
                        </p:cTn>
                        <p:tgtEl>
                          <p:spTgt spid="820226"/>
                        </p:tgtEl>
                        <p:attrNameLst>
                          <p:attrName>style.visibility</p:attrName>
                        </p:attrNameLst>
                      </p:cBhvr>
                      <p:to>
                        <p:strVal val="visible"/>
                      </p:to>
                    </p:set>
                    <p:animEffect transition="in" filter="wipe(left)">
                      <p:cBhvr>
                        <p:cTn dur="500"/>
                        <p:tgtEl>
                          <p:spTgt spid="820226"/>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820226"/>
                        </p:tgtEl>
                        <p:attrNameLst>
                          <p:attrName>style.visibility</p:attrName>
                        </p:attrNameLst>
                      </p:cBhvr>
                      <p:to>
                        <p:strVal val="visible"/>
                      </p:to>
                    </p:set>
                    <p:animEffect transition="in" filter="wipe(left)">
                      <p:cBhvr>
                        <p:cTn dur="500"/>
                        <p:tgtEl>
                          <p:spTgt spid="820226"/>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820226"/>
                        </p:tgtEl>
                        <p:attrNameLst>
                          <p:attrName>style.visibility</p:attrName>
                        </p:attrNameLst>
                      </p:cBhvr>
                      <p:to>
                        <p:strVal val="visible"/>
                      </p:to>
                    </p:set>
                    <p:animEffect transition="in" filter="wipe(left)">
                      <p:cBhvr>
                        <p:cTn dur="500"/>
                        <p:tgtEl>
                          <p:spTgt spid="820226"/>
                        </p:tgtEl>
                      </p:cBhvr>
                    </p:animEffect>
                  </p:childTnLst>
                </p:cTn>
              </p:par>
            </p:tnLst>
          </p:tmpl>
        </p:tmplLst>
      </p:bldP>
    </p:bldLst>
  </p:timing>
  <p:txStyles>
    <p:titleStyle>
      <a:lvl1pPr algn="l" rtl="0" eaLnBrk="0" fontAlgn="base" hangingPunct="0">
        <a:spcBef>
          <a:spcPct val="0"/>
        </a:spcBef>
        <a:spcAft>
          <a:spcPct val="0"/>
        </a:spcAft>
        <a:defRPr sz="2600" b="1">
          <a:solidFill>
            <a:schemeClr val="bg1"/>
          </a:solidFill>
          <a:latin typeface="+mj-lt"/>
          <a:ea typeface="+mj-ea"/>
          <a:cs typeface="+mj-cs"/>
        </a:defRPr>
      </a:lvl1pPr>
      <a:lvl2pPr algn="l" rtl="0" eaLnBrk="0" fontAlgn="base" hangingPunct="0">
        <a:spcBef>
          <a:spcPct val="0"/>
        </a:spcBef>
        <a:spcAft>
          <a:spcPct val="0"/>
        </a:spcAft>
        <a:defRPr sz="2600" b="1">
          <a:solidFill>
            <a:schemeClr val="bg1"/>
          </a:solidFill>
          <a:latin typeface="Arial" charset="0"/>
        </a:defRPr>
      </a:lvl2pPr>
      <a:lvl3pPr algn="l" rtl="0" eaLnBrk="0" fontAlgn="base" hangingPunct="0">
        <a:spcBef>
          <a:spcPct val="0"/>
        </a:spcBef>
        <a:spcAft>
          <a:spcPct val="0"/>
        </a:spcAft>
        <a:defRPr sz="2600" b="1">
          <a:solidFill>
            <a:schemeClr val="bg1"/>
          </a:solidFill>
          <a:latin typeface="Arial" charset="0"/>
        </a:defRPr>
      </a:lvl3pPr>
      <a:lvl4pPr algn="l" rtl="0" eaLnBrk="0" fontAlgn="base" hangingPunct="0">
        <a:spcBef>
          <a:spcPct val="0"/>
        </a:spcBef>
        <a:spcAft>
          <a:spcPct val="0"/>
        </a:spcAft>
        <a:defRPr sz="2600" b="1">
          <a:solidFill>
            <a:schemeClr val="bg1"/>
          </a:solidFill>
          <a:latin typeface="Arial" charset="0"/>
        </a:defRPr>
      </a:lvl4pPr>
      <a:lvl5pPr algn="l" rtl="0" eaLnBrk="0" fontAlgn="base" hangingPunct="0">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marL="342900" indent="-342900" algn="l" rtl="0" eaLnBrk="0" fontAlgn="base" hangingPunct="0">
        <a:spcBef>
          <a:spcPct val="20000"/>
        </a:spcBef>
        <a:spcAft>
          <a:spcPct val="0"/>
        </a:spcAft>
        <a:buClr>
          <a:srgbClr val="00468F"/>
        </a:buClr>
        <a:buFont typeface="Webdings" pitchFamily="18" charset="2"/>
        <a:buChar char="&lt;"/>
        <a:defRPr sz="2800" b="1">
          <a:solidFill>
            <a:srgbClr val="00468F"/>
          </a:solidFill>
          <a:latin typeface="+mn-lt"/>
          <a:ea typeface="+mn-ea"/>
          <a:cs typeface="+mn-cs"/>
        </a:defRPr>
      </a:lvl1pPr>
      <a:lvl2pPr marL="457200" algn="l" rtl="0" eaLnBrk="0" fontAlgn="base" hangingPunct="0">
        <a:lnSpc>
          <a:spcPct val="105000"/>
        </a:lnSpc>
        <a:spcBef>
          <a:spcPct val="50000"/>
        </a:spcBef>
        <a:spcAft>
          <a:spcPct val="0"/>
        </a:spcAft>
        <a:defRPr sz="2400">
          <a:solidFill>
            <a:schemeClr val="tx1"/>
          </a:solidFill>
          <a:latin typeface="+mn-lt"/>
        </a:defRPr>
      </a:lvl2pPr>
      <a:lvl3pPr marL="1143000" indent="-228600" algn="l" rtl="0" eaLnBrk="0" fontAlgn="base" hangingPunct="0">
        <a:spcBef>
          <a:spcPct val="20000"/>
        </a:spcBef>
        <a:spcAft>
          <a:spcPct val="0"/>
        </a:spcAft>
        <a:buClr>
          <a:srgbClr val="00468F"/>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Dugn51K_6WA?list=PL1oDmcs0xTD-dJN1PL2N1urX0EKupBJCQ"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JG5c8nhR3LE"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U8Yn5jT8Hyc"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gif"/><Relationship Id="rId1" Type="http://schemas.microsoft.com/office/2007/relationships/media" Target="../media/media1.gif"/><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362200"/>
            <a:ext cx="7848600" cy="1012825"/>
          </a:xfrm>
          <a:ln>
            <a:solidFill>
              <a:schemeClr val="accent1"/>
            </a:solidFill>
          </a:ln>
        </p:spPr>
        <p:txBody>
          <a:bodyPr/>
          <a:lstStyle/>
          <a:p>
            <a:r>
              <a:rPr lang="en-US" sz="4800" dirty="0" err="1" smtClean="0">
                <a:latin typeface="Palatino Linotype" panose="02040502050505030304" pitchFamily="18" charset="0"/>
              </a:rPr>
              <a:t>friday</a:t>
            </a:r>
            <a:r>
              <a:rPr lang="en-US" sz="4800" dirty="0" smtClean="0">
                <a:latin typeface="Palatino Linotype" panose="02040502050505030304" pitchFamily="18" charset="0"/>
              </a:rPr>
              <a:t>, oct.28</a:t>
            </a:r>
            <a:endParaRPr lang="en-US" sz="4800" dirty="0">
              <a:latin typeface="Palatino Linotype" panose="02040502050505030304" pitchFamily="18" charset="0"/>
            </a:endParaRPr>
          </a:p>
        </p:txBody>
      </p:sp>
      <p:sp>
        <p:nvSpPr>
          <p:cNvPr id="3" name="Subtitle 2"/>
          <p:cNvSpPr>
            <a:spLocks noGrp="1"/>
          </p:cNvSpPr>
          <p:nvPr>
            <p:ph type="subTitle" idx="1"/>
          </p:nvPr>
        </p:nvSpPr>
        <p:spPr>
          <a:xfrm>
            <a:off x="685800" y="3505200"/>
            <a:ext cx="7772400" cy="2895600"/>
          </a:xfrm>
        </p:spPr>
        <p:style>
          <a:lnRef idx="2">
            <a:schemeClr val="accent1"/>
          </a:lnRef>
          <a:fillRef idx="1">
            <a:schemeClr val="lt1"/>
          </a:fillRef>
          <a:effectRef idx="0">
            <a:schemeClr val="accent1"/>
          </a:effectRef>
          <a:fontRef idx="minor">
            <a:schemeClr val="dk1"/>
          </a:fontRef>
        </p:style>
        <p:txBody>
          <a:bodyPr>
            <a:normAutofit/>
          </a:bodyPr>
          <a:lstStyle/>
          <a:p>
            <a:r>
              <a:rPr lang="en-US" dirty="0" smtClean="0">
                <a:solidFill>
                  <a:schemeClr val="tx1"/>
                </a:solidFill>
                <a:latin typeface="Palatino Linotype" panose="02040502050505030304" pitchFamily="18" charset="0"/>
              </a:rPr>
              <a:t>You will need your notes and something to write with.</a:t>
            </a:r>
          </a:p>
          <a:p>
            <a:endParaRPr lang="en-US" dirty="0">
              <a:solidFill>
                <a:schemeClr val="tx1"/>
              </a:solidFill>
              <a:latin typeface="Palatino Linotype" panose="02040502050505030304" pitchFamily="18" charset="0"/>
            </a:endParaRPr>
          </a:p>
          <a:p>
            <a:r>
              <a:rPr lang="en-US" dirty="0" smtClean="0">
                <a:solidFill>
                  <a:schemeClr val="tx1"/>
                </a:solidFill>
                <a:latin typeface="Palatino Linotype" panose="02040502050505030304" pitchFamily="18" charset="0"/>
              </a:rPr>
              <a:t>HW:  Complete the online activity for 5.05 and take the Practice test.  These are both due by Sunday at midnight.</a:t>
            </a:r>
            <a:endParaRPr lang="en-US" dirty="0">
              <a:latin typeface="Palatino Linotype" panose="02040502050505030304" pitchFamily="18" charset="0"/>
            </a:endParaRPr>
          </a:p>
        </p:txBody>
      </p:sp>
      <p:pic>
        <p:nvPicPr>
          <p:cNvPr id="4" name="Picture 3" descr="Money Doesn't Make You Smarter - So Over Thi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54477">
            <a:off x="5943600" y="381000"/>
            <a:ext cx="3048000" cy="2286000"/>
          </a:xfrm>
          <a:prstGeom prst="rect">
            <a:avLst/>
          </a:prstGeom>
        </p:spPr>
      </p:pic>
    </p:spTree>
    <p:extLst>
      <p:ext uri="{BB962C8B-B14F-4D97-AF65-F5344CB8AC3E}">
        <p14:creationId xmlns:p14="http://schemas.microsoft.com/office/powerpoint/2010/main" val="1550989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a:xfrm>
            <a:off x="3276600" y="457200"/>
            <a:ext cx="5741670" cy="533400"/>
          </a:xfrm>
          <a:ln>
            <a:solidFill>
              <a:schemeClr val="accent1"/>
            </a:solidFill>
          </a:ln>
        </p:spPr>
        <p:txBody>
          <a:bodyPr>
            <a:normAutofit fontScale="90000"/>
          </a:bodyPr>
          <a:lstStyle/>
          <a:p>
            <a:pPr eaLnBrk="1" hangingPunct="1"/>
            <a:r>
              <a:rPr lang="en-US" altLang="en-US" dirty="0">
                <a:latin typeface="Palatino Linotype" panose="02040502050505030304" pitchFamily="18" charset="0"/>
              </a:rPr>
              <a:t>Functions of Money, Cont’d. </a:t>
            </a:r>
            <a:endParaRPr lang="en-CA" altLang="en-US" dirty="0">
              <a:latin typeface="Palatino Linotype" panose="02040502050505030304" pitchFamily="18" charset="0"/>
            </a:endParaRPr>
          </a:p>
        </p:txBody>
      </p:sp>
      <p:sp>
        <p:nvSpPr>
          <p:cNvPr id="635907" name="Rectangle 1027"/>
          <p:cNvSpPr>
            <a:spLocks noGrp="1" noChangeArrowheads="1"/>
          </p:cNvSpPr>
          <p:nvPr>
            <p:ph type="body" idx="1"/>
          </p:nvPr>
        </p:nvSpPr>
        <p:spPr>
          <a:xfrm>
            <a:off x="4267200" y="1169670"/>
            <a:ext cx="4724400" cy="5307330"/>
          </a:xfrm>
          <a:ln>
            <a:headEnd/>
            <a:tailEnd/>
          </a:ln>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lvl="1" eaLnBrk="1" hangingPunct="1"/>
            <a:r>
              <a:rPr lang="en-US" altLang="en-US" sz="2800" noProof="1">
                <a:solidFill>
                  <a:schemeClr val="tx1"/>
                </a:solidFill>
                <a:latin typeface="Palatino Linotype" panose="02040502050505030304" pitchFamily="18" charset="0"/>
              </a:rPr>
              <a:t>Store of Value</a:t>
            </a:r>
          </a:p>
          <a:p>
            <a:pPr lvl="1" eaLnBrk="1" hangingPunct="1"/>
            <a:r>
              <a:rPr lang="en-US" altLang="en-US" sz="2800" noProof="1">
                <a:solidFill>
                  <a:schemeClr val="tx1"/>
                </a:solidFill>
                <a:latin typeface="Palatino Linotype" panose="02040502050505030304" pitchFamily="18" charset="0"/>
              </a:rPr>
              <a:t>A</a:t>
            </a:r>
            <a:r>
              <a:rPr lang="en-US" altLang="en-US" sz="2800" dirty="0">
                <a:solidFill>
                  <a:schemeClr val="tx1"/>
                </a:solidFill>
                <a:latin typeface="Palatino Linotype" panose="02040502050505030304" pitchFamily="18" charset="0"/>
              </a:rPr>
              <a:t> store of value is a</a:t>
            </a:r>
            <a:r>
              <a:rPr lang="en-US" altLang="en-US" sz="2800" noProof="1">
                <a:solidFill>
                  <a:schemeClr val="tx1"/>
                </a:solidFill>
                <a:latin typeface="Palatino Linotype" panose="02040502050505030304" pitchFamily="18" charset="0"/>
              </a:rPr>
              <a:t>ny commodity or token that can be held and exchanged later for goods and services</a:t>
            </a:r>
            <a:r>
              <a:rPr lang="en-US" altLang="en-US" sz="2800" dirty="0">
                <a:solidFill>
                  <a:schemeClr val="tx1"/>
                </a:solidFill>
                <a:latin typeface="Palatino Linotype" panose="02040502050505030304" pitchFamily="18" charset="0"/>
              </a:rPr>
              <a:t>.</a:t>
            </a:r>
          </a:p>
          <a:p>
            <a:pPr lvl="1" eaLnBrk="1" hangingPunct="1"/>
            <a:r>
              <a:rPr lang="en-US" altLang="en-US" sz="2800" dirty="0">
                <a:solidFill>
                  <a:schemeClr val="tx1"/>
                </a:solidFill>
                <a:latin typeface="Palatino Linotype" panose="02040502050505030304" pitchFamily="18" charset="0"/>
              </a:rPr>
              <a:t>The more stable the value of a commodity or token, the better it can act as a store of value and the more useful it is as money.</a:t>
            </a:r>
          </a:p>
          <a:p>
            <a:pPr lvl="1" eaLnBrk="1" hangingPunct="1"/>
            <a:r>
              <a:rPr lang="en-US" altLang="en-US" sz="2800" i="1" noProof="1" smtClean="0">
                <a:solidFill>
                  <a:srgbClr val="FF0000"/>
                </a:solidFill>
                <a:latin typeface="Palatino Linotype" panose="02040502050505030304" pitchFamily="18" charset="0"/>
              </a:rPr>
              <a:t>Liquidity </a:t>
            </a:r>
            <a:r>
              <a:rPr lang="en-US" altLang="en-US" sz="2800" noProof="1">
                <a:solidFill>
                  <a:schemeClr val="tx1"/>
                </a:solidFill>
                <a:latin typeface="Palatino Linotype" panose="02040502050505030304" pitchFamily="18" charset="0"/>
              </a:rPr>
              <a:t>– meaning something that can be easily converted to cash without loss of value.</a:t>
            </a: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28800"/>
            <a:ext cx="3276600" cy="3962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65788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5907">
                                            <p:txEl>
                                              <p:pRg st="1" end="1"/>
                                            </p:txEl>
                                          </p:spTgt>
                                        </p:tgtEl>
                                        <p:attrNameLst>
                                          <p:attrName>style.visibility</p:attrName>
                                        </p:attrNameLst>
                                      </p:cBhvr>
                                      <p:to>
                                        <p:strVal val="visible"/>
                                      </p:to>
                                    </p:set>
                                    <p:animEffect transition="in" filter="wipe(left)">
                                      <p:cBhvr>
                                        <p:cTn id="7" dur="500"/>
                                        <p:tgtEl>
                                          <p:spTgt spid="6359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5907">
                                            <p:txEl>
                                              <p:pRg st="2" end="2"/>
                                            </p:txEl>
                                          </p:spTgt>
                                        </p:tgtEl>
                                        <p:attrNameLst>
                                          <p:attrName>style.visibility</p:attrName>
                                        </p:attrNameLst>
                                      </p:cBhvr>
                                      <p:to>
                                        <p:strVal val="visible"/>
                                      </p:to>
                                    </p:set>
                                    <p:animEffect transition="in" filter="wipe(left)">
                                      <p:cBhvr>
                                        <p:cTn id="12" dur="500"/>
                                        <p:tgtEl>
                                          <p:spTgt spid="6359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35907">
                                            <p:txEl>
                                              <p:pRg st="3" end="3"/>
                                            </p:txEl>
                                          </p:spTgt>
                                        </p:tgtEl>
                                        <p:attrNameLst>
                                          <p:attrName>style.visibility</p:attrName>
                                        </p:attrNameLst>
                                      </p:cBhvr>
                                      <p:to>
                                        <p:strVal val="visible"/>
                                      </p:to>
                                    </p:set>
                                    <p:animEffect transition="in" filter="wipe(left)">
                                      <p:cBhvr>
                                        <p:cTn id="17" dur="500"/>
                                        <p:tgtEl>
                                          <p:spTgt spid="6359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07" grpId="0" build="p" bldLvl="3"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533400"/>
            <a:ext cx="4419600" cy="533400"/>
          </a:xfrm>
          <a:ln>
            <a:solidFill>
              <a:schemeClr val="accent1"/>
            </a:solidFill>
          </a:ln>
        </p:spPr>
        <p:txBody>
          <a:bodyPr>
            <a:normAutofit fontScale="90000"/>
          </a:bodyPr>
          <a:lstStyle/>
          <a:p>
            <a:pPr eaLnBrk="1" hangingPunct="1"/>
            <a:r>
              <a:rPr lang="en-US" altLang="en-US" dirty="0">
                <a:latin typeface="Palatino Linotype" panose="02040502050505030304" pitchFamily="18" charset="0"/>
              </a:rPr>
              <a:t>WHAT IS MONEY?</a:t>
            </a:r>
            <a:endParaRPr lang="en-CA" altLang="en-US" dirty="0">
              <a:latin typeface="Palatino Linotype" panose="02040502050505030304" pitchFamily="18" charset="0"/>
            </a:endParaRPr>
          </a:p>
        </p:txBody>
      </p:sp>
      <p:sp>
        <p:nvSpPr>
          <p:cNvPr id="822275" name="Rectangle 3"/>
          <p:cNvSpPr>
            <a:spLocks noGrp="1" noChangeArrowheads="1"/>
          </p:cNvSpPr>
          <p:nvPr>
            <p:ph type="body" idx="1"/>
          </p:nvPr>
        </p:nvSpPr>
        <p:spPr>
          <a:xfrm>
            <a:off x="381000" y="1295400"/>
            <a:ext cx="8229600" cy="5334000"/>
          </a:xfrm>
          <a:ln>
            <a:headEnd/>
            <a:tailEnd/>
          </a:ln>
        </p:spPr>
        <p:style>
          <a:lnRef idx="2">
            <a:schemeClr val="accent1"/>
          </a:lnRef>
          <a:fillRef idx="1">
            <a:schemeClr val="lt1"/>
          </a:fillRef>
          <a:effectRef idx="0">
            <a:schemeClr val="accent1"/>
          </a:effectRef>
          <a:fontRef idx="minor">
            <a:schemeClr val="dk1"/>
          </a:fontRef>
        </p:style>
        <p:txBody>
          <a:bodyPr/>
          <a:lstStyle/>
          <a:p>
            <a:pPr eaLnBrk="1" hangingPunct="1">
              <a:lnSpc>
                <a:spcPct val="96000"/>
              </a:lnSpc>
              <a:spcBef>
                <a:spcPts val="1200"/>
              </a:spcBef>
              <a:spcAft>
                <a:spcPts val="600"/>
              </a:spcAft>
            </a:pPr>
            <a:r>
              <a:rPr lang="en-US" altLang="en-US" dirty="0">
                <a:latin typeface="Palatino Linotype" panose="02040502050505030304" pitchFamily="18" charset="0"/>
              </a:rPr>
              <a:t>Above all else, money is a medium of exchange. </a:t>
            </a:r>
          </a:p>
          <a:p>
            <a:pPr lvl="1" eaLnBrk="1" hangingPunct="1">
              <a:lnSpc>
                <a:spcPct val="96000"/>
              </a:lnSpc>
              <a:spcBef>
                <a:spcPts val="1200"/>
              </a:spcBef>
              <a:spcAft>
                <a:spcPts val="600"/>
              </a:spcAft>
            </a:pPr>
            <a:r>
              <a:rPr lang="en-US" altLang="en-US" sz="2600" b="1" dirty="0">
                <a:solidFill>
                  <a:srgbClr val="FF0000"/>
                </a:solidFill>
                <a:latin typeface="Palatino Linotype" panose="02040502050505030304" pitchFamily="18" charset="0"/>
                <a:ea typeface="MS Mincho" pitchFamily="49" charset="-128"/>
              </a:rPr>
              <a:t>M1 </a:t>
            </a:r>
            <a:r>
              <a:rPr lang="en-US" altLang="en-US" sz="1400" b="1" i="1" dirty="0">
                <a:solidFill>
                  <a:srgbClr val="FF0000"/>
                </a:solidFill>
                <a:latin typeface="Palatino Linotype" panose="02040502050505030304" pitchFamily="18" charset="0"/>
                <a:ea typeface="MS Mincho" pitchFamily="49" charset="-128"/>
              </a:rPr>
              <a:t>(narrowest definition of money) </a:t>
            </a:r>
            <a:r>
              <a:rPr lang="en-US" altLang="en-US" dirty="0">
                <a:latin typeface="Palatino Linotype" panose="02040502050505030304" pitchFamily="18" charset="0"/>
                <a:ea typeface="MS Mincho" pitchFamily="49" charset="-128"/>
              </a:rPr>
              <a:t>consists of the sum of all currency (coin and paper bills), traveler’s checks, and checkable deposits (Demand Deposits and Other Checkable) owned by individuals and businesses. – This is what is referred to as the Money Supply.  It is very liquid. </a:t>
            </a:r>
          </a:p>
          <a:p>
            <a:pPr lvl="1" eaLnBrk="1" hangingPunct="1">
              <a:lnSpc>
                <a:spcPct val="96000"/>
              </a:lnSpc>
              <a:spcBef>
                <a:spcPts val="1200"/>
              </a:spcBef>
              <a:spcAft>
                <a:spcPts val="600"/>
              </a:spcAft>
            </a:pPr>
            <a:r>
              <a:rPr lang="en-US" altLang="en-US" sz="2600" b="1" dirty="0">
                <a:solidFill>
                  <a:srgbClr val="FF0000"/>
                </a:solidFill>
                <a:latin typeface="Palatino Linotype" panose="02040502050505030304" pitchFamily="18" charset="0"/>
                <a:ea typeface="MS Mincho" pitchFamily="49" charset="-128"/>
              </a:rPr>
              <a:t>M2 </a:t>
            </a:r>
            <a:r>
              <a:rPr lang="en-US" altLang="en-US" sz="1600" b="1" dirty="0">
                <a:solidFill>
                  <a:srgbClr val="FF0000"/>
                </a:solidFill>
                <a:latin typeface="Palatino Linotype" panose="02040502050505030304" pitchFamily="18" charset="0"/>
                <a:ea typeface="MS Mincho" pitchFamily="49" charset="-128"/>
              </a:rPr>
              <a:t>(</a:t>
            </a:r>
            <a:r>
              <a:rPr lang="en-US" altLang="en-US" sz="1600" b="1" i="1" dirty="0">
                <a:solidFill>
                  <a:srgbClr val="FF0000"/>
                </a:solidFill>
                <a:latin typeface="Palatino Linotype" panose="02040502050505030304" pitchFamily="18" charset="0"/>
                <a:ea typeface="MS Mincho" pitchFamily="49" charset="-128"/>
              </a:rPr>
              <a:t>broader definition of money; what most economists prefer) </a:t>
            </a:r>
            <a:r>
              <a:rPr lang="en-US" altLang="en-US" dirty="0">
                <a:latin typeface="Palatino Linotype" panose="02040502050505030304" pitchFamily="18" charset="0"/>
                <a:ea typeface="MS Mincho" pitchFamily="49" charset="-128"/>
              </a:rPr>
              <a:t>consists of M1 plus savings deposits and small time deposit accounts (&gt;100K), money market funds </a:t>
            </a:r>
            <a:r>
              <a:rPr lang="en-US" altLang="en-US" i="1" dirty="0">
                <a:latin typeface="Palatino Linotype" panose="02040502050505030304" pitchFamily="18" charset="0"/>
                <a:ea typeface="MS Mincho" pitchFamily="49" charset="-128"/>
              </a:rPr>
              <a:t>(interest earning accts offered by banks that pool depositors funds and invest them in highly liquid short-term securities),</a:t>
            </a:r>
            <a:r>
              <a:rPr lang="en-US" altLang="en-US" dirty="0">
                <a:latin typeface="Palatino Linotype" panose="02040502050505030304" pitchFamily="18" charset="0"/>
                <a:ea typeface="MS Mincho" pitchFamily="49" charset="-128"/>
              </a:rPr>
              <a:t> and other deposits.</a:t>
            </a:r>
          </a:p>
          <a:p>
            <a:pPr lvl="1" eaLnBrk="1" hangingPunct="1">
              <a:lnSpc>
                <a:spcPct val="96000"/>
              </a:lnSpc>
              <a:spcBef>
                <a:spcPts val="1200"/>
              </a:spcBef>
              <a:spcAft>
                <a:spcPts val="600"/>
              </a:spcAft>
            </a:pPr>
            <a:r>
              <a:rPr lang="en-US" altLang="en-US" sz="2800" b="1" dirty="0">
                <a:solidFill>
                  <a:srgbClr val="FF0000"/>
                </a:solidFill>
                <a:latin typeface="Palatino Linotype" panose="02040502050505030304" pitchFamily="18" charset="0"/>
                <a:ea typeface="MS Mincho" pitchFamily="49" charset="-128"/>
              </a:rPr>
              <a:t>M3</a:t>
            </a:r>
            <a:r>
              <a:rPr lang="en-US" altLang="en-US" dirty="0">
                <a:latin typeface="Palatino Linotype" panose="02040502050505030304" pitchFamily="18" charset="0"/>
                <a:ea typeface="MS Mincho" pitchFamily="49" charset="-128"/>
              </a:rPr>
              <a:t> consists of M2 plus large time deposit accounts (&lt;$100k)</a:t>
            </a:r>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90500"/>
            <a:ext cx="235131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7564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2275">
                                            <p:txEl>
                                              <p:pRg st="1" end="1"/>
                                            </p:txEl>
                                          </p:spTgt>
                                        </p:tgtEl>
                                        <p:attrNameLst>
                                          <p:attrName>style.visibility</p:attrName>
                                        </p:attrNameLst>
                                      </p:cBhvr>
                                      <p:to>
                                        <p:strVal val="visible"/>
                                      </p:to>
                                    </p:set>
                                    <p:animEffect transition="in" filter="wipe(left)">
                                      <p:cBhvr>
                                        <p:cTn id="7" dur="500"/>
                                        <p:tgtEl>
                                          <p:spTgt spid="82227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2275">
                                            <p:txEl>
                                              <p:pRg st="2" end="2"/>
                                            </p:txEl>
                                          </p:spTgt>
                                        </p:tgtEl>
                                        <p:attrNameLst>
                                          <p:attrName>style.visibility</p:attrName>
                                        </p:attrNameLst>
                                      </p:cBhvr>
                                      <p:to>
                                        <p:strVal val="visible"/>
                                      </p:to>
                                    </p:set>
                                    <p:animEffect transition="in" filter="wipe(left)">
                                      <p:cBhvr>
                                        <p:cTn id="12" dur="500"/>
                                        <p:tgtEl>
                                          <p:spTgt spid="82227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2275">
                                            <p:txEl>
                                              <p:pRg st="3" end="3"/>
                                            </p:txEl>
                                          </p:spTgt>
                                        </p:tgtEl>
                                        <p:attrNameLst>
                                          <p:attrName>style.visibility</p:attrName>
                                        </p:attrNameLst>
                                      </p:cBhvr>
                                      <p:to>
                                        <p:strVal val="visible"/>
                                      </p:to>
                                    </p:set>
                                    <p:animEffect transition="in" filter="wipe(left)">
                                      <p:cBhvr>
                                        <p:cTn id="17" dur="500"/>
                                        <p:tgtEl>
                                          <p:spTgt spid="8222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75" grpId="0" build="p" bldLvl="3"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8499" name="Rectangle 3"/>
          <p:cNvSpPr>
            <a:spLocks noGrp="1" noChangeArrowheads="1"/>
          </p:cNvSpPr>
          <p:nvPr>
            <p:ph type="body" idx="1"/>
          </p:nvPr>
        </p:nvSpPr>
        <p:spPr>
          <a:xfrm>
            <a:off x="381000" y="1905000"/>
            <a:ext cx="8229600" cy="3962400"/>
          </a:xfrm>
          <a:ln>
            <a:headEnd/>
            <a:tailEnd/>
          </a:ln>
        </p:spPr>
        <p:style>
          <a:lnRef idx="2">
            <a:schemeClr val="accent1"/>
          </a:lnRef>
          <a:fillRef idx="1">
            <a:schemeClr val="lt1"/>
          </a:fillRef>
          <a:effectRef idx="0">
            <a:schemeClr val="accent1"/>
          </a:effectRef>
          <a:fontRef idx="minor">
            <a:schemeClr val="dk1"/>
          </a:fontRef>
        </p:style>
        <p:txBody>
          <a:bodyPr>
            <a:normAutofit/>
          </a:bodyPr>
          <a:lstStyle/>
          <a:p>
            <a:pPr marL="461963" lvl="1" indent="-4763" eaLnBrk="1" hangingPunct="1">
              <a:tabLst>
                <a:tab pos="515938" algn="l"/>
              </a:tabLst>
            </a:pPr>
            <a:r>
              <a:rPr lang="en-US" altLang="en-US" sz="2400" b="1" dirty="0">
                <a:solidFill>
                  <a:schemeClr val="tx1"/>
                </a:solidFill>
                <a:latin typeface="Palatino Linotype" panose="02040502050505030304" pitchFamily="18" charset="0"/>
              </a:rPr>
              <a:t>Are M1 and M2 Means of Payment?</a:t>
            </a:r>
          </a:p>
          <a:p>
            <a:pPr marL="461963" lvl="1" indent="-4763" eaLnBrk="1" hangingPunct="1">
              <a:tabLst>
                <a:tab pos="515938" algn="l"/>
              </a:tabLst>
            </a:pPr>
            <a:r>
              <a:rPr lang="en-US" altLang="en-US" sz="2400" dirty="0">
                <a:solidFill>
                  <a:schemeClr val="tx1"/>
                </a:solidFill>
                <a:latin typeface="Palatino Linotype" panose="02040502050505030304" pitchFamily="18" charset="0"/>
              </a:rPr>
              <a:t>The test of whether something is money is whether it is generally accepted as a means of payment.</a:t>
            </a:r>
          </a:p>
          <a:p>
            <a:pPr marL="461963" lvl="1" indent="-4763" eaLnBrk="1" hangingPunct="1">
              <a:tabLst>
                <a:tab pos="515938" algn="l"/>
              </a:tabLst>
            </a:pPr>
            <a:r>
              <a:rPr lang="en-US" altLang="en-US" sz="2400" dirty="0">
                <a:solidFill>
                  <a:schemeClr val="tx1"/>
                </a:solidFill>
                <a:latin typeface="Palatino Linotype" panose="02040502050505030304" pitchFamily="18" charset="0"/>
              </a:rPr>
              <a:t>M1 passes this test and is money.</a:t>
            </a:r>
          </a:p>
          <a:p>
            <a:pPr marL="461963" lvl="1" indent="-4763" eaLnBrk="1" hangingPunct="1">
              <a:tabLst>
                <a:tab pos="515938" algn="l"/>
              </a:tabLst>
            </a:pPr>
            <a:r>
              <a:rPr lang="en-US" altLang="en-US" sz="2400" dirty="0">
                <a:solidFill>
                  <a:schemeClr val="tx1"/>
                </a:solidFill>
                <a:latin typeface="Palatino Linotype" panose="02040502050505030304" pitchFamily="18" charset="0"/>
              </a:rPr>
              <a:t>Some savings deposits in M2 are just as much a means of payment as the checkable deposits in M1.</a:t>
            </a:r>
          </a:p>
          <a:p>
            <a:pPr marL="461963" lvl="1" indent="-4763" eaLnBrk="1" hangingPunct="1">
              <a:tabLst>
                <a:tab pos="515938" algn="l"/>
              </a:tabLst>
            </a:pPr>
            <a:r>
              <a:rPr lang="en-US" altLang="en-US" sz="2400" dirty="0">
                <a:solidFill>
                  <a:schemeClr val="tx1"/>
                </a:solidFill>
                <a:latin typeface="Palatino Linotype" panose="02040502050505030304" pitchFamily="18" charset="0"/>
              </a:rPr>
              <a:t>Other savings deposits, time deposits, and money market funds are </a:t>
            </a:r>
            <a:r>
              <a:rPr lang="en-US" altLang="en-US" sz="2400" i="1" dirty="0">
                <a:solidFill>
                  <a:schemeClr val="tx1"/>
                </a:solidFill>
                <a:latin typeface="Palatino Linotype" panose="02040502050505030304" pitchFamily="18" charset="0"/>
              </a:rPr>
              <a:t>not</a:t>
            </a:r>
            <a:r>
              <a:rPr lang="en-US" altLang="en-US" sz="2400" dirty="0">
                <a:solidFill>
                  <a:schemeClr val="tx1"/>
                </a:solidFill>
                <a:latin typeface="Palatino Linotype" panose="02040502050505030304" pitchFamily="18" charset="0"/>
              </a:rPr>
              <a:t> instantly convertible and are </a:t>
            </a:r>
            <a:r>
              <a:rPr lang="en-US" altLang="en-US" sz="2400" i="1" dirty="0">
                <a:solidFill>
                  <a:schemeClr val="tx1"/>
                </a:solidFill>
                <a:latin typeface="Palatino Linotype" panose="02040502050505030304" pitchFamily="18" charset="0"/>
              </a:rPr>
              <a:t>not</a:t>
            </a:r>
            <a:r>
              <a:rPr lang="en-US" altLang="en-US" sz="2400" dirty="0">
                <a:solidFill>
                  <a:schemeClr val="tx1"/>
                </a:solidFill>
                <a:latin typeface="Palatino Linotype" panose="02040502050505030304" pitchFamily="18" charset="0"/>
              </a:rPr>
              <a:t> a means of payment.</a:t>
            </a:r>
          </a:p>
        </p:txBody>
      </p:sp>
      <p:sp>
        <p:nvSpPr>
          <p:cNvPr id="18435" name="Rectangle 4"/>
          <p:cNvSpPr>
            <a:spLocks noGrp="1" noChangeArrowheads="1"/>
          </p:cNvSpPr>
          <p:nvPr>
            <p:ph type="title"/>
          </p:nvPr>
        </p:nvSpPr>
        <p:spPr>
          <a:xfrm>
            <a:off x="381000" y="533400"/>
            <a:ext cx="4495800" cy="762000"/>
          </a:xfrm>
          <a:ln>
            <a:solidFill>
              <a:schemeClr val="accent1"/>
            </a:solidFill>
          </a:ln>
        </p:spPr>
        <p:txBody>
          <a:bodyPr/>
          <a:lstStyle/>
          <a:p>
            <a:pPr eaLnBrk="1" hangingPunct="1"/>
            <a:r>
              <a:rPr lang="en-US" altLang="en-US" dirty="0">
                <a:latin typeface="Palatino Linotype" panose="02040502050505030304" pitchFamily="18" charset="0"/>
              </a:rPr>
              <a:t>WHAT IS MONEY?</a:t>
            </a:r>
            <a:endParaRPr lang="en-CA" altLang="en-US" dirty="0">
              <a:latin typeface="Palatino Linotype" panose="02040502050505030304" pitchFamily="18" charset="0"/>
            </a:endParaRPr>
          </a:p>
        </p:txBody>
      </p:sp>
    </p:spTree>
    <p:extLst>
      <p:ext uri="{BB962C8B-B14F-4D97-AF65-F5344CB8AC3E}">
        <p14:creationId xmlns:p14="http://schemas.microsoft.com/office/powerpoint/2010/main" val="1174597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8499">
                                            <p:txEl>
                                              <p:pRg st="1" end="1"/>
                                            </p:txEl>
                                          </p:spTgt>
                                        </p:tgtEl>
                                        <p:attrNameLst>
                                          <p:attrName>style.visibility</p:attrName>
                                        </p:attrNameLst>
                                      </p:cBhvr>
                                      <p:to>
                                        <p:strVal val="visible"/>
                                      </p:to>
                                    </p:set>
                                    <p:animEffect transition="in" filter="wipe(left)">
                                      <p:cBhvr>
                                        <p:cTn id="7" dur="500"/>
                                        <p:tgtEl>
                                          <p:spTgt spid="6184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8499">
                                            <p:txEl>
                                              <p:pRg st="2" end="2"/>
                                            </p:txEl>
                                          </p:spTgt>
                                        </p:tgtEl>
                                        <p:attrNameLst>
                                          <p:attrName>style.visibility</p:attrName>
                                        </p:attrNameLst>
                                      </p:cBhvr>
                                      <p:to>
                                        <p:strVal val="visible"/>
                                      </p:to>
                                    </p:set>
                                    <p:animEffect transition="in" filter="wipe(left)">
                                      <p:cBhvr>
                                        <p:cTn id="12" dur="500"/>
                                        <p:tgtEl>
                                          <p:spTgt spid="6184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8499">
                                            <p:txEl>
                                              <p:pRg st="3" end="3"/>
                                            </p:txEl>
                                          </p:spTgt>
                                        </p:tgtEl>
                                        <p:attrNameLst>
                                          <p:attrName>style.visibility</p:attrName>
                                        </p:attrNameLst>
                                      </p:cBhvr>
                                      <p:to>
                                        <p:strVal val="visible"/>
                                      </p:to>
                                    </p:set>
                                    <p:animEffect transition="in" filter="wipe(left)">
                                      <p:cBhvr>
                                        <p:cTn id="17" dur="500"/>
                                        <p:tgtEl>
                                          <p:spTgt spid="61849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8499">
                                            <p:txEl>
                                              <p:pRg st="4" end="4"/>
                                            </p:txEl>
                                          </p:spTgt>
                                        </p:tgtEl>
                                        <p:attrNameLst>
                                          <p:attrName>style.visibility</p:attrName>
                                        </p:attrNameLst>
                                      </p:cBhvr>
                                      <p:to>
                                        <p:strVal val="visible"/>
                                      </p:to>
                                    </p:set>
                                    <p:animEffect transition="in" filter="wipe(left)">
                                      <p:cBhvr>
                                        <p:cTn id="22" dur="500"/>
                                        <p:tgtEl>
                                          <p:spTgt spid="6184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499" grpId="0" build="p" bldLvl="3"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352800" cy="838200"/>
          </a:xfrm>
          <a:ln>
            <a:solidFill>
              <a:schemeClr val="accent1"/>
            </a:solidFill>
          </a:ln>
        </p:spPr>
        <p:txBody>
          <a:bodyPr/>
          <a:lstStyle/>
          <a:p>
            <a:r>
              <a:rPr lang="en-US" dirty="0">
                <a:latin typeface="Palatino Linotype" panose="02040502050505030304" pitchFamily="18" charset="0"/>
              </a:rPr>
              <a:t>Is it Money?  </a:t>
            </a:r>
          </a:p>
        </p:txBody>
      </p:sp>
      <p:sp>
        <p:nvSpPr>
          <p:cNvPr id="3" name="Content Placeholder 2"/>
          <p:cNvSpPr>
            <a:spLocks noGrp="1"/>
          </p:cNvSpPr>
          <p:nvPr>
            <p:ph idx="1"/>
          </p:nvPr>
        </p:nvSpPr>
        <p:spPr>
          <a:xfrm>
            <a:off x="457200" y="1600200"/>
            <a:ext cx="5257800" cy="4876800"/>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182880" lvl="1"/>
            <a:r>
              <a:rPr lang="en-US" sz="2200" b="1" dirty="0">
                <a:solidFill>
                  <a:srgbClr val="FF0000"/>
                </a:solidFill>
                <a:latin typeface="Palatino Linotype" panose="02040502050505030304" pitchFamily="18" charset="0"/>
              </a:rPr>
              <a:t>Checks</a:t>
            </a:r>
            <a:r>
              <a:rPr lang="en-US" sz="2200" dirty="0">
                <a:latin typeface="Palatino Linotype" panose="02040502050505030304" pitchFamily="18" charset="0"/>
              </a:rPr>
              <a:t>? - </a:t>
            </a:r>
            <a:r>
              <a:rPr lang="en-US" altLang="en-US" sz="2200" dirty="0">
                <a:latin typeface="Palatino Linotype" panose="02040502050505030304" pitchFamily="18" charset="0"/>
                <a:ea typeface="MS Mincho" pitchFamily="49" charset="-128"/>
              </a:rPr>
              <a:t>A check is not money. It is an instruction to a bank to make a payment.</a:t>
            </a:r>
          </a:p>
          <a:p>
            <a:pPr marL="182880" lvl="1"/>
            <a:r>
              <a:rPr lang="en-US" sz="2200" b="1" dirty="0">
                <a:solidFill>
                  <a:srgbClr val="FF0000"/>
                </a:solidFill>
                <a:latin typeface="Palatino Linotype" panose="02040502050505030304" pitchFamily="18" charset="0"/>
              </a:rPr>
              <a:t>Credit Card</a:t>
            </a:r>
            <a:r>
              <a:rPr lang="en-US" sz="2200" dirty="0">
                <a:latin typeface="Palatino Linotype" panose="02040502050505030304" pitchFamily="18" charset="0"/>
              </a:rPr>
              <a:t>? - </a:t>
            </a:r>
            <a:r>
              <a:rPr lang="en-US" altLang="en-US" sz="2200" dirty="0">
                <a:latin typeface="Palatino Linotype" panose="02040502050505030304" pitchFamily="18" charset="0"/>
              </a:rPr>
              <a:t>A credit card is not money because it does not make a  payment. When you use your credit card, you create a debt (the outstanding balance on your card account), which you eventually pay off with money.</a:t>
            </a:r>
            <a:endParaRPr lang="en-US" altLang="en-US" sz="2200" b="1" dirty="0">
              <a:solidFill>
                <a:srgbClr val="00468F"/>
              </a:solidFill>
              <a:latin typeface="Palatino Linotype" panose="02040502050505030304" pitchFamily="18" charset="0"/>
            </a:endParaRPr>
          </a:p>
          <a:p>
            <a:pPr marL="182880" lvl="1"/>
            <a:r>
              <a:rPr lang="en-US" sz="2200" b="1" dirty="0">
                <a:solidFill>
                  <a:srgbClr val="FF0000"/>
                </a:solidFill>
                <a:latin typeface="Palatino Linotype" panose="02040502050505030304" pitchFamily="18" charset="0"/>
              </a:rPr>
              <a:t>Debit Cards</a:t>
            </a:r>
            <a:r>
              <a:rPr lang="en-US" sz="2200" dirty="0">
                <a:latin typeface="Palatino Linotype" panose="02040502050505030304" pitchFamily="18" charset="0"/>
              </a:rPr>
              <a:t>?  - It is not money.  </a:t>
            </a:r>
            <a:r>
              <a:rPr lang="en-US" altLang="en-US" sz="2200" dirty="0">
                <a:latin typeface="Palatino Linotype" panose="02040502050505030304" pitchFamily="18" charset="0"/>
              </a:rPr>
              <a:t>It is an electronic equivalent of a paper check.</a:t>
            </a:r>
          </a:p>
          <a:p>
            <a:pPr marL="182880" lvl="1"/>
            <a:r>
              <a:rPr lang="en-US" sz="2200" b="1" dirty="0">
                <a:solidFill>
                  <a:srgbClr val="FF0000"/>
                </a:solidFill>
                <a:latin typeface="Palatino Linotype" panose="02040502050505030304" pitchFamily="18" charset="0"/>
              </a:rPr>
              <a:t>E-Checks</a:t>
            </a:r>
            <a:r>
              <a:rPr lang="en-US" sz="2200" dirty="0">
                <a:latin typeface="Palatino Linotype" panose="02040502050505030304" pitchFamily="18" charset="0"/>
              </a:rPr>
              <a:t>? - </a:t>
            </a:r>
            <a:r>
              <a:rPr lang="en-US" altLang="en-US" sz="2200" dirty="0">
                <a:latin typeface="Palatino Linotype" panose="02040502050505030304" pitchFamily="18" charset="0"/>
              </a:rPr>
              <a:t>An e-check is not money. It is an electronic equivalent of a paper check.</a:t>
            </a:r>
          </a:p>
          <a:p>
            <a:pPr marL="182880" lvl="1"/>
            <a:endParaRPr lang="en-US" altLang="en-US" dirty="0"/>
          </a:p>
          <a:p>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438400"/>
            <a:ext cx="3124200" cy="342900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52805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924800" cy="685800"/>
          </a:xfrm>
          <a:ln>
            <a:solidFill>
              <a:schemeClr val="accent1"/>
            </a:solidFill>
          </a:ln>
        </p:spPr>
        <p:txBody>
          <a:bodyPr>
            <a:normAutofit fontScale="90000"/>
          </a:bodyPr>
          <a:lstStyle/>
          <a:p>
            <a:r>
              <a:rPr lang="en-US" dirty="0">
                <a:latin typeface="Palatino Linotype" panose="02040502050505030304" pitchFamily="18" charset="0"/>
              </a:rPr>
              <a:t>Time Value of Money – Present v Future</a:t>
            </a:r>
          </a:p>
        </p:txBody>
      </p:sp>
      <p:sp>
        <p:nvSpPr>
          <p:cNvPr id="3" name="Content Placeholder 2"/>
          <p:cNvSpPr>
            <a:spLocks noGrp="1"/>
          </p:cNvSpPr>
          <p:nvPr>
            <p:ph idx="1"/>
          </p:nvPr>
        </p:nvSpPr>
        <p:spPr>
          <a:xfrm>
            <a:off x="457200" y="1371600"/>
            <a:ext cx="8001000" cy="2895600"/>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r>
              <a:rPr lang="en-US" dirty="0">
                <a:latin typeface="Palatino Linotype" panose="02040502050505030304" pitchFamily="18" charset="0"/>
              </a:rPr>
              <a:t>Present value is price of what you are going to be paid or what you are going to purchase now.  Future value is the value at some point in the future of present amount, i.e. $1,000 two years from now.  </a:t>
            </a:r>
          </a:p>
          <a:p>
            <a:r>
              <a:rPr lang="en-US" dirty="0">
                <a:latin typeface="Palatino Linotype" panose="02040502050505030304" pitchFamily="18" charset="0"/>
              </a:rPr>
              <a:t>Present Value scenario: you win $1 million in the lottery.  </a:t>
            </a:r>
          </a:p>
          <a:p>
            <a:r>
              <a:rPr lang="en-US" dirty="0">
                <a:latin typeface="Palatino Linotype" panose="02040502050505030304" pitchFamily="18" charset="0"/>
              </a:rPr>
              <a:t>Choices: get the whole $1 million in two years, or something smaller right now.  </a:t>
            </a:r>
          </a:p>
          <a:p>
            <a:r>
              <a:rPr lang="en-US" dirty="0">
                <a:latin typeface="Palatino Linotype" panose="02040502050505030304" pitchFamily="18" charset="0"/>
              </a:rPr>
              <a:t>In order to make an informed decision, we would need to know the present v future values.  </a:t>
            </a:r>
          </a:p>
        </p:txBody>
      </p:sp>
      <p:pic>
        <p:nvPicPr>
          <p:cNvPr id="21506" name="Picture 2" descr="http://cdn3.whatculture.com/wp-content/uploads/2012/09/back-to-the-fu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 y="4343400"/>
            <a:ext cx="8305800" cy="2345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354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a:ln>
            <a:solidFill>
              <a:schemeClr val="accent1"/>
            </a:solidFill>
          </a:ln>
        </p:spPr>
        <p:txBody>
          <a:bodyPr/>
          <a:lstStyle/>
          <a:p>
            <a:r>
              <a:rPr lang="en-US" dirty="0">
                <a:latin typeface="Palatino Linotype" panose="02040502050505030304" pitchFamily="18" charset="0"/>
              </a:rPr>
              <a:t>Which do you choose: Now or Later? </a:t>
            </a:r>
          </a:p>
        </p:txBody>
      </p:sp>
      <p:sp>
        <p:nvSpPr>
          <p:cNvPr id="3" name="Content Placeholder 2"/>
          <p:cNvSpPr>
            <a:spLocks noGrp="1"/>
          </p:cNvSpPr>
          <p:nvPr>
            <p:ph idx="1"/>
          </p:nvPr>
        </p:nvSpPr>
        <p:spPr>
          <a:xfrm>
            <a:off x="4038600" y="1524000"/>
            <a:ext cx="4648200" cy="4876800"/>
          </a:xfrm>
        </p:spPr>
        <p:style>
          <a:lnRef idx="2">
            <a:schemeClr val="accent1"/>
          </a:lnRef>
          <a:fillRef idx="1">
            <a:schemeClr val="lt1"/>
          </a:fillRef>
          <a:effectRef idx="0">
            <a:schemeClr val="accent1"/>
          </a:effectRef>
          <a:fontRef idx="minor">
            <a:schemeClr val="dk1"/>
          </a:fontRef>
        </p:style>
        <p:txBody>
          <a:bodyPr/>
          <a:lstStyle/>
          <a:p>
            <a:r>
              <a:rPr lang="en-US" dirty="0">
                <a:latin typeface="Palatino Linotype" panose="02040502050505030304" pitchFamily="18" charset="0"/>
              </a:rPr>
              <a:t>It depends on the future value of money.  We know the future value: $1 million.  However, what is the minimum amount in the present it would take to be paid now.  </a:t>
            </a:r>
          </a:p>
          <a:p>
            <a:r>
              <a:rPr lang="en-US" dirty="0">
                <a:latin typeface="Palatino Linotype" panose="02040502050505030304" pitchFamily="18" charset="0"/>
              </a:rPr>
              <a:t>What is the expected interest rate?  </a:t>
            </a:r>
          </a:p>
          <a:p>
            <a:r>
              <a:rPr lang="en-US" dirty="0">
                <a:latin typeface="Palatino Linotype" panose="02040502050505030304" pitchFamily="18" charset="0"/>
              </a:rPr>
              <a:t>Let’s say that the expected interest rate is 5% and officials are offering you $910,000 now.  </a:t>
            </a:r>
          </a:p>
          <a:p>
            <a:r>
              <a:rPr lang="en-US" dirty="0">
                <a:latin typeface="Palatino Linotype" panose="02040502050505030304" pitchFamily="18" charset="0"/>
              </a:rPr>
              <a:t>Do we take the offer?  </a:t>
            </a:r>
          </a:p>
        </p:txBody>
      </p:sp>
      <p:pic>
        <p:nvPicPr>
          <p:cNvPr id="19458" name="Picture 2" descr="http://ts2.mm.bing.net/th?id=H.4566766906312293&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05000"/>
            <a:ext cx="29718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161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5410200" cy="838200"/>
          </a:xfrm>
          <a:ln>
            <a:solidFill>
              <a:schemeClr val="accent1"/>
            </a:solidFill>
          </a:ln>
        </p:spPr>
        <p:txBody>
          <a:bodyPr>
            <a:normAutofit fontScale="90000"/>
          </a:bodyPr>
          <a:lstStyle/>
          <a:p>
            <a:r>
              <a:rPr lang="en-US" dirty="0">
                <a:latin typeface="Palatino Linotype" panose="02040502050505030304" pitchFamily="18" charset="0"/>
              </a:rPr>
              <a:t>Formulas: Fun with Math!</a:t>
            </a:r>
          </a:p>
        </p:txBody>
      </p:sp>
      <p:sp>
        <p:nvSpPr>
          <p:cNvPr id="3" name="Content Placeholder 2"/>
          <p:cNvSpPr>
            <a:spLocks noGrp="1"/>
          </p:cNvSpPr>
          <p:nvPr>
            <p:ph idx="1"/>
          </p:nvPr>
        </p:nvSpPr>
        <p:spPr>
          <a:xfrm>
            <a:off x="228600" y="1371600"/>
            <a:ext cx="5486400" cy="4876800"/>
          </a:xfrm>
        </p:spPr>
        <p:style>
          <a:lnRef idx="2">
            <a:schemeClr val="accent1"/>
          </a:lnRef>
          <a:fillRef idx="1">
            <a:schemeClr val="lt1"/>
          </a:fillRef>
          <a:effectRef idx="0">
            <a:schemeClr val="accent1"/>
          </a:effectRef>
          <a:fontRef idx="minor">
            <a:schemeClr val="dk1"/>
          </a:fontRef>
        </p:style>
        <p:txBody>
          <a:bodyPr/>
          <a:lstStyle/>
          <a:p>
            <a:r>
              <a:rPr lang="en-US" i="1" dirty="0">
                <a:latin typeface="Palatino Linotype" panose="02040502050505030304" pitchFamily="18" charset="0"/>
              </a:rPr>
              <a:t>PV = FV x 1/(1 + r)</a:t>
            </a:r>
            <a:r>
              <a:rPr lang="en-US" i="1" baseline="30000" dirty="0">
                <a:latin typeface="Palatino Linotype" panose="02040502050505030304" pitchFamily="18" charset="0"/>
              </a:rPr>
              <a:t>n</a:t>
            </a:r>
            <a:r>
              <a:rPr lang="en-US" i="1" dirty="0">
                <a:latin typeface="Palatino Linotype" panose="02040502050505030304" pitchFamily="18" charset="0"/>
              </a:rPr>
              <a:t> </a:t>
            </a:r>
          </a:p>
          <a:p>
            <a:r>
              <a:rPr lang="en-US" dirty="0">
                <a:latin typeface="Palatino Linotype" panose="02040502050505030304" pitchFamily="18" charset="0"/>
              </a:rPr>
              <a:t>PV (Present Value); FV (Future Value); r (Interest rate); n (number of years)</a:t>
            </a:r>
          </a:p>
          <a:p>
            <a:r>
              <a:rPr lang="en-US" i="1" dirty="0">
                <a:latin typeface="Palatino Linotype" panose="02040502050505030304" pitchFamily="18" charset="0"/>
              </a:rPr>
              <a:t>Present Formula</a:t>
            </a:r>
          </a:p>
          <a:p>
            <a:pPr lvl="1"/>
            <a:r>
              <a:rPr lang="en-US" i="1" dirty="0">
                <a:latin typeface="Palatino Linotype" panose="02040502050505030304" pitchFamily="18" charset="0"/>
              </a:rPr>
              <a:t>PV = 1 million x 1/(1 + .05)</a:t>
            </a:r>
            <a:r>
              <a:rPr lang="en-US" i="1" baseline="30000" dirty="0">
                <a:latin typeface="Palatino Linotype" panose="02040502050505030304" pitchFamily="18" charset="0"/>
              </a:rPr>
              <a:t>2</a:t>
            </a:r>
            <a:r>
              <a:rPr lang="en-US" i="1" dirty="0">
                <a:latin typeface="Palatino Linotype" panose="02040502050505030304" pitchFamily="18" charset="0"/>
              </a:rPr>
              <a:t>     </a:t>
            </a:r>
          </a:p>
          <a:p>
            <a:pPr lvl="1"/>
            <a:r>
              <a:rPr lang="en-US" dirty="0">
                <a:latin typeface="Palatino Linotype" panose="02040502050505030304" pitchFamily="18" charset="0"/>
              </a:rPr>
              <a:t>PV = ?????</a:t>
            </a:r>
          </a:p>
          <a:p>
            <a:r>
              <a:rPr lang="en-US" dirty="0">
                <a:latin typeface="Palatino Linotype" panose="02040502050505030304" pitchFamily="18" charset="0"/>
              </a:rPr>
              <a:t>Should we take the deal?   </a:t>
            </a:r>
          </a:p>
          <a:p>
            <a:endParaRPr lang="en-US" i="1" dirty="0">
              <a:latin typeface="Palatino Linotype" panose="02040502050505030304" pitchFamily="18" charset="0"/>
            </a:endParaRPr>
          </a:p>
          <a:p>
            <a:r>
              <a:rPr lang="en-US" i="1" dirty="0">
                <a:latin typeface="Palatino Linotype" panose="02040502050505030304" pitchFamily="18" charset="0"/>
              </a:rPr>
              <a:t>Future Formula</a:t>
            </a:r>
          </a:p>
          <a:p>
            <a:pPr lvl="1"/>
            <a:r>
              <a:rPr lang="en-US" i="1" dirty="0">
                <a:latin typeface="Palatino Linotype" panose="02040502050505030304" pitchFamily="18" charset="0"/>
              </a:rPr>
              <a:t>FV = PV x (1 + r)</a:t>
            </a:r>
            <a:r>
              <a:rPr lang="en-US" i="1" baseline="30000" dirty="0">
                <a:latin typeface="Palatino Linotype" panose="02040502050505030304" pitchFamily="18" charset="0"/>
              </a:rPr>
              <a:t>n</a:t>
            </a:r>
            <a:r>
              <a:rPr lang="en-US" i="1" dirty="0">
                <a:latin typeface="Palatino Linotype" panose="02040502050505030304" pitchFamily="18" charset="0"/>
              </a:rPr>
              <a:t>  </a:t>
            </a:r>
          </a:p>
        </p:txBody>
      </p:sp>
      <p:pic>
        <p:nvPicPr>
          <p:cNvPr id="22530" name="Picture 2" descr="http://ts1.mm.bing.net/th?id=H.4734438117607360&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295400"/>
            <a:ext cx="28575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599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457200"/>
            <a:ext cx="4953000" cy="990600"/>
          </a:xfrm>
          <a:ln>
            <a:solidFill>
              <a:schemeClr val="accent1"/>
            </a:solidFill>
          </a:ln>
        </p:spPr>
        <p:txBody>
          <a:bodyPr/>
          <a:lstStyle/>
          <a:p>
            <a:r>
              <a:rPr lang="en-US" dirty="0">
                <a:latin typeface="Palatino Linotype" panose="02040502050505030304" pitchFamily="18" charset="0"/>
              </a:rPr>
              <a:t>Test </a:t>
            </a:r>
            <a:r>
              <a:rPr lang="en-US" dirty="0" err="1">
                <a:latin typeface="Palatino Linotype" panose="02040502050505030304" pitchFamily="18" charset="0"/>
              </a:rPr>
              <a:t>Yo</a:t>
            </a:r>
            <a:r>
              <a:rPr lang="en-US" dirty="0">
                <a:latin typeface="Palatino Linotype" panose="02040502050505030304" pitchFamily="18" charset="0"/>
              </a:rPr>
              <a:t>’ Knowledge! </a:t>
            </a:r>
          </a:p>
        </p:txBody>
      </p:sp>
      <p:sp>
        <p:nvSpPr>
          <p:cNvPr id="3" name="Content Placeholder 2"/>
          <p:cNvSpPr>
            <a:spLocks noGrp="1"/>
          </p:cNvSpPr>
          <p:nvPr>
            <p:ph idx="1"/>
          </p:nvPr>
        </p:nvSpPr>
        <p:spPr>
          <a:xfrm>
            <a:off x="4191000" y="1676400"/>
            <a:ext cx="4800600" cy="4876800"/>
          </a:xfrm>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n-US" dirty="0">
                <a:latin typeface="Palatino Linotype" panose="02040502050505030304" pitchFamily="18" charset="0"/>
              </a:rPr>
              <a:t>Scenario 1: The Federal Reserve issues a $1,000, one year T-Bill (Treasury Bill) paying 5%.  The buyer receives the $1,000 at the date of maturity (1 year from now).  You pay the present value of the T-Bill upon purchase.  What is your purchase price? </a:t>
            </a:r>
          </a:p>
          <a:p>
            <a:r>
              <a:rPr lang="en-US" dirty="0">
                <a:latin typeface="Palatino Linotype" panose="02040502050505030304" pitchFamily="18" charset="0"/>
              </a:rPr>
              <a:t>Scenario 2: You put $2,000 into a 4 year CD (certificate of deposit) at a rate of 4%.  You do not add anymore money.  What is the future value? </a:t>
            </a:r>
          </a:p>
        </p:txBody>
      </p:sp>
      <p:pic>
        <p:nvPicPr>
          <p:cNvPr id="1026" name="Picture 2" descr="http://img.izismile.com/img/img5/20120901/640/funny_animals_that_are_hungry_for_knowledge_640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3657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179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908" y="457200"/>
            <a:ext cx="4947492" cy="685800"/>
          </a:xfrm>
          <a:ln>
            <a:solidFill>
              <a:schemeClr val="accent1"/>
            </a:solidFill>
          </a:ln>
        </p:spPr>
        <p:txBody>
          <a:bodyPr>
            <a:normAutofit fontScale="90000"/>
          </a:bodyPr>
          <a:lstStyle/>
          <a:p>
            <a:r>
              <a:rPr lang="en-US" dirty="0" err="1">
                <a:latin typeface="Palatino Linotype" panose="02040502050505030304" pitchFamily="18" charset="0"/>
              </a:rPr>
              <a:t>Whatchu</a:t>
            </a:r>
            <a:r>
              <a:rPr lang="en-US" dirty="0">
                <a:latin typeface="Palatino Linotype" panose="02040502050505030304" pitchFamily="18" charset="0"/>
              </a:rPr>
              <a:t> know, peeps? </a:t>
            </a:r>
          </a:p>
        </p:txBody>
      </p:sp>
      <p:sp>
        <p:nvSpPr>
          <p:cNvPr id="3" name="Content Placeholder 2"/>
          <p:cNvSpPr>
            <a:spLocks noGrp="1"/>
          </p:cNvSpPr>
          <p:nvPr>
            <p:ph idx="1"/>
          </p:nvPr>
        </p:nvSpPr>
        <p:spPr>
          <a:xfrm>
            <a:off x="152400" y="1295400"/>
            <a:ext cx="4876800" cy="5334000"/>
          </a:xfrm>
          <a:ln>
            <a:solidFill>
              <a:schemeClr val="accent1"/>
            </a:solidFill>
          </a:ln>
        </p:spPr>
        <p:txBody>
          <a:bodyPr>
            <a:normAutofit fontScale="92500" lnSpcReduction="10000"/>
          </a:bodyPr>
          <a:lstStyle/>
          <a:p>
            <a:r>
              <a:rPr lang="en-US" dirty="0"/>
              <a:t>Scenario 3: You lend someone $120, and he promises to pay you back in 2 years. (“I got you </a:t>
            </a:r>
            <a:r>
              <a:rPr lang="en-US" dirty="0" err="1"/>
              <a:t>dawg</a:t>
            </a:r>
            <a:r>
              <a:rPr lang="en-US" dirty="0"/>
              <a:t>”). You agree to have him pay you back the principal amount, and interest rate of 5%at the end of two years.  How much do they pay you in two years? </a:t>
            </a:r>
          </a:p>
          <a:p>
            <a:r>
              <a:rPr lang="en-US" dirty="0"/>
              <a:t>Scenario 4: You are going to college in 3 years and want to start saving for your books now.  Your textbooks for your freshmen year will cost $800.  How much money would you need to save NOW if the expected interest rate is 3% to have money for this purchase freshmen year? </a:t>
            </a:r>
          </a:p>
        </p:txBody>
      </p:sp>
      <p:pic>
        <p:nvPicPr>
          <p:cNvPr id="4" name="Picture 3"/>
          <p:cNvPicPr>
            <a:picLocks noChangeAspect="1"/>
          </p:cNvPicPr>
          <p:nvPr/>
        </p:nvPicPr>
        <p:blipFill>
          <a:blip r:embed="rId2"/>
          <a:stretch>
            <a:fillRect/>
          </a:stretch>
        </p:blipFill>
        <p:spPr>
          <a:xfrm>
            <a:off x="5562600" y="1905000"/>
            <a:ext cx="3048000" cy="4267200"/>
          </a:xfrm>
          <a:prstGeom prst="rect">
            <a:avLst/>
          </a:prstGeom>
        </p:spPr>
      </p:pic>
    </p:spTree>
    <p:extLst>
      <p:ext uri="{BB962C8B-B14F-4D97-AF65-F5344CB8AC3E}">
        <p14:creationId xmlns:p14="http://schemas.microsoft.com/office/powerpoint/2010/main" val="2653433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362200"/>
            <a:ext cx="7848600" cy="1012825"/>
          </a:xfrm>
          <a:ln>
            <a:solidFill>
              <a:schemeClr val="accent1"/>
            </a:solidFill>
          </a:ln>
        </p:spPr>
        <p:txBody>
          <a:bodyPr/>
          <a:lstStyle/>
          <a:p>
            <a:r>
              <a:rPr lang="en-US" sz="4800" dirty="0" smtClean="0">
                <a:latin typeface="Palatino Linotype" panose="02040502050505030304" pitchFamily="18" charset="0"/>
              </a:rPr>
              <a:t>Tuesday, oct.2</a:t>
            </a:r>
            <a:endParaRPr lang="en-US" sz="4800" dirty="0">
              <a:latin typeface="Palatino Linotype" panose="02040502050505030304" pitchFamily="18" charset="0"/>
            </a:endParaRPr>
          </a:p>
        </p:txBody>
      </p:sp>
      <p:sp>
        <p:nvSpPr>
          <p:cNvPr id="3" name="Subtitle 2"/>
          <p:cNvSpPr>
            <a:spLocks noGrp="1"/>
          </p:cNvSpPr>
          <p:nvPr>
            <p:ph type="subTitle" idx="1"/>
          </p:nvPr>
        </p:nvSpPr>
        <p:spPr>
          <a:xfrm>
            <a:off x="685800" y="3505200"/>
            <a:ext cx="7772400" cy="2895600"/>
          </a:xfrm>
        </p:spPr>
        <p:style>
          <a:lnRef idx="2">
            <a:schemeClr val="accent1"/>
          </a:lnRef>
          <a:fillRef idx="1">
            <a:schemeClr val="lt1"/>
          </a:fillRef>
          <a:effectRef idx="0">
            <a:schemeClr val="accent1"/>
          </a:effectRef>
          <a:fontRef idx="minor">
            <a:schemeClr val="dk1"/>
          </a:fontRef>
        </p:style>
        <p:txBody>
          <a:bodyPr>
            <a:normAutofit/>
          </a:bodyPr>
          <a:lstStyle/>
          <a:p>
            <a:r>
              <a:rPr lang="en-US" dirty="0" smtClean="0">
                <a:solidFill>
                  <a:schemeClr val="tx1"/>
                </a:solidFill>
                <a:latin typeface="Palatino Linotype" panose="02040502050505030304" pitchFamily="18" charset="0"/>
              </a:rPr>
              <a:t>You will need your notes and something to write with.</a:t>
            </a:r>
          </a:p>
          <a:p>
            <a:endParaRPr lang="en-US" dirty="0">
              <a:solidFill>
                <a:schemeClr val="tx1"/>
              </a:solidFill>
              <a:latin typeface="Palatino Linotype" panose="02040502050505030304" pitchFamily="18" charset="0"/>
            </a:endParaRPr>
          </a:p>
          <a:p>
            <a:r>
              <a:rPr lang="en-US" dirty="0" smtClean="0">
                <a:solidFill>
                  <a:schemeClr val="tx1"/>
                </a:solidFill>
                <a:latin typeface="Palatino Linotype" panose="02040502050505030304" pitchFamily="18" charset="0"/>
              </a:rPr>
              <a:t>HW:  Work on Textbook Questions and Online Quizzes</a:t>
            </a:r>
            <a:endParaRPr lang="en-US" dirty="0">
              <a:latin typeface="Palatino Linotype" panose="02040502050505030304" pitchFamily="18" charset="0"/>
            </a:endParaRPr>
          </a:p>
        </p:txBody>
      </p:sp>
      <p:pic>
        <p:nvPicPr>
          <p:cNvPr id="4" name="Picture 3" descr="Money Doesn't Make You Smarter - So Over Thi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54477">
            <a:off x="5943600" y="381000"/>
            <a:ext cx="3048000" cy="2286000"/>
          </a:xfrm>
          <a:prstGeom prst="rect">
            <a:avLst/>
          </a:prstGeom>
        </p:spPr>
      </p:pic>
    </p:spTree>
    <p:extLst>
      <p:ext uri="{BB962C8B-B14F-4D97-AF65-F5344CB8AC3E}">
        <p14:creationId xmlns:p14="http://schemas.microsoft.com/office/powerpoint/2010/main" val="554810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Crash Course - Money</a:t>
            </a:r>
          </a:p>
        </p:txBody>
      </p:sp>
      <p:pic>
        <p:nvPicPr>
          <p:cNvPr id="4" name="Dugn51K_6WA"/>
          <p:cNvPicPr>
            <a:picLocks noGrp="1" noRot="1" noChangeAspect="1"/>
          </p:cNvPicPr>
          <p:nvPr>
            <p:ph idx="1"/>
            <a:videoFile r:link="rId1"/>
          </p:nvPr>
        </p:nvPicPr>
        <p:blipFill>
          <a:blip r:embed="rId3"/>
          <a:stretch>
            <a:fillRect/>
          </a:stretch>
        </p:blipFill>
        <p:spPr>
          <a:xfrm>
            <a:off x="762000" y="1895475"/>
            <a:ext cx="7874000" cy="4429125"/>
          </a:xfrm>
          <a:prstGeom prst="rect">
            <a:avLst/>
          </a:prstGeom>
        </p:spPr>
      </p:pic>
    </p:spTree>
    <p:extLst>
      <p:ext uri="{BB962C8B-B14F-4D97-AF65-F5344CB8AC3E}">
        <p14:creationId xmlns:p14="http://schemas.microsoft.com/office/powerpoint/2010/main" val="4207353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3" name="Rectangle 3"/>
          <p:cNvSpPr>
            <a:spLocks noChangeArrowheads="1"/>
          </p:cNvSpPr>
          <p:nvPr/>
        </p:nvSpPr>
        <p:spPr bwMode="auto">
          <a:xfrm>
            <a:off x="381000" y="1524000"/>
            <a:ext cx="8382000" cy="1752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00468F"/>
              </a:buClr>
              <a:buFont typeface="Webdings" pitchFamily="18" charset="2"/>
              <a:buChar char="&lt;"/>
              <a:defRPr sz="2800" b="1">
                <a:solidFill>
                  <a:srgbClr val="00468F"/>
                </a:solidFill>
                <a:latin typeface="Arial" pitchFamily="34" charset="0"/>
              </a:defRPr>
            </a:lvl1pPr>
            <a:lvl2pPr marL="574675" indent="-117475" eaLnBrk="0" hangingPunct="0">
              <a:lnSpc>
                <a:spcPct val="105000"/>
              </a:lnSpc>
              <a:spcBef>
                <a:spcPct val="50000"/>
              </a:spcBef>
              <a:defRPr sz="2400">
                <a:solidFill>
                  <a:schemeClr val="tx1"/>
                </a:solidFill>
                <a:latin typeface="Arial" pitchFamily="34" charset="0"/>
              </a:defRPr>
            </a:lvl2pPr>
            <a:lvl3pPr marL="1204913" indent="-290513" eaLnBrk="0" hangingPunct="0">
              <a:spcBef>
                <a:spcPct val="20000"/>
              </a:spcBef>
              <a:buClr>
                <a:srgbClr val="00468F"/>
              </a:buClr>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ClrTx/>
              <a:buFontTx/>
              <a:buNone/>
            </a:pPr>
            <a:r>
              <a:rPr lang="en-US" altLang="en-US" sz="2400" b="0" dirty="0">
                <a:solidFill>
                  <a:schemeClr val="tx1"/>
                </a:solidFill>
                <a:latin typeface="Palatino Linotype" panose="02040502050505030304" pitchFamily="18" charset="0"/>
                <a:ea typeface="MS Mincho" pitchFamily="49" charset="-128"/>
              </a:rPr>
              <a:t>The figure shows the institutions of the banking system.</a:t>
            </a:r>
          </a:p>
          <a:p>
            <a:pPr eaLnBrk="1" hangingPunct="1">
              <a:spcBef>
                <a:spcPct val="30000"/>
              </a:spcBef>
              <a:buClrTx/>
              <a:buFontTx/>
              <a:buNone/>
            </a:pPr>
            <a:r>
              <a:rPr lang="en-US" altLang="en-US" sz="2400" b="0" dirty="0">
                <a:solidFill>
                  <a:schemeClr val="tx1"/>
                </a:solidFill>
                <a:latin typeface="Palatino Linotype" panose="02040502050505030304" pitchFamily="18" charset="0"/>
              </a:rPr>
              <a:t>The Federal Reserve regulates and influences the activities of the commercial banks, thrift institutions, and money market funds, whose deposits make up the nation’s money.</a:t>
            </a:r>
            <a:endParaRPr lang="en-US" altLang="en-US" sz="2400" b="0" dirty="0">
              <a:solidFill>
                <a:schemeClr val="tx1"/>
              </a:solidFill>
              <a:latin typeface="Palatino Linotype" panose="02040502050505030304" pitchFamily="18" charset="0"/>
              <a:ea typeface="MS Mincho" pitchFamily="49" charset="-128"/>
            </a:endParaRPr>
          </a:p>
        </p:txBody>
      </p:sp>
      <p:sp>
        <p:nvSpPr>
          <p:cNvPr id="20483" name="Rectangle 18"/>
          <p:cNvSpPr>
            <a:spLocks noGrp="1" noChangeArrowheads="1"/>
          </p:cNvSpPr>
          <p:nvPr>
            <p:ph type="title"/>
          </p:nvPr>
        </p:nvSpPr>
        <p:spPr>
          <a:xfrm>
            <a:off x="457200" y="533400"/>
            <a:ext cx="8229600" cy="838200"/>
          </a:xfrm>
          <a:ln>
            <a:solidFill>
              <a:schemeClr val="accent1"/>
            </a:solidFill>
          </a:ln>
        </p:spPr>
        <p:txBody>
          <a:bodyPr/>
          <a:lstStyle/>
          <a:p>
            <a:pPr algn="ctr" eaLnBrk="1" hangingPunct="1"/>
            <a:r>
              <a:rPr lang="en-US" altLang="en-US" dirty="0">
                <a:latin typeface="Palatino Linotype" panose="02040502050505030304" pitchFamily="18" charset="0"/>
              </a:rPr>
              <a:t>THE BANKING SYSTEM</a:t>
            </a:r>
            <a:endParaRPr lang="en-CA" altLang="en-US" dirty="0">
              <a:latin typeface="Palatino Linotype" panose="02040502050505030304" pitchFamily="18" charset="0"/>
            </a:endParaRPr>
          </a:p>
        </p:txBody>
      </p:sp>
      <p:pic>
        <p:nvPicPr>
          <p:cNvPr id="20484" name="Picture 7" descr="fig2602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1938" y="3362325"/>
            <a:ext cx="638175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2602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31938" y="3362325"/>
            <a:ext cx="638175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fig2602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362325"/>
            <a:ext cx="6770688" cy="3343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1324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3443">
                                            <p:txEl>
                                              <p:pRg st="1" end="1"/>
                                            </p:txEl>
                                          </p:spTgt>
                                        </p:tgtEl>
                                        <p:attrNameLst>
                                          <p:attrName>style.visibility</p:attrName>
                                        </p:attrNameLst>
                                      </p:cBhvr>
                                      <p:to>
                                        <p:strVal val="visible"/>
                                      </p:to>
                                    </p:set>
                                    <p:animEffect transition="in" filter="wipe(left)">
                                      <p:cBhvr>
                                        <p:cTn id="7" dur="500"/>
                                        <p:tgtEl>
                                          <p:spTgt spid="57344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2000"/>
                                        <p:tgtEl>
                                          <p:spTgt spid="9"/>
                                        </p:tgtEl>
                                      </p:cBhvr>
                                    </p:animEffect>
                                  </p:childTnLst>
                                </p:cTn>
                              </p:par>
                            </p:childTnLst>
                          </p:cTn>
                        </p:par>
                        <p:par>
                          <p:cTn id="13" fill="hold" nodeType="afterGroup">
                            <p:stCondLst>
                              <p:cond delay="2000"/>
                            </p:stCondLst>
                            <p:childTnLst>
                              <p:par>
                                <p:cTn id="14" presetID="22" presetClass="entr" presetSubtype="1"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457200"/>
            <a:ext cx="6248400" cy="990600"/>
          </a:xfrm>
          <a:ln>
            <a:solidFill>
              <a:schemeClr val="accent1"/>
            </a:solidFill>
          </a:ln>
        </p:spPr>
        <p:txBody>
          <a:bodyPr>
            <a:normAutofit fontScale="90000"/>
          </a:bodyPr>
          <a:lstStyle/>
          <a:p>
            <a:r>
              <a:rPr lang="en-US" dirty="0">
                <a:latin typeface="Palatino Linotype" panose="02040502050505030304" pitchFamily="18" charset="0"/>
              </a:rPr>
              <a:t>A Balancing Act: Profit and Risk</a:t>
            </a:r>
          </a:p>
        </p:txBody>
      </p:sp>
      <p:sp>
        <p:nvSpPr>
          <p:cNvPr id="3" name="Content Placeholder 2"/>
          <p:cNvSpPr>
            <a:spLocks noGrp="1"/>
          </p:cNvSpPr>
          <p:nvPr>
            <p:ph idx="1"/>
          </p:nvPr>
        </p:nvSpPr>
        <p:spPr>
          <a:xfrm>
            <a:off x="4419600" y="1600200"/>
            <a:ext cx="4267200" cy="4876800"/>
          </a:xfrm>
        </p:spPr>
        <p:style>
          <a:lnRef idx="2">
            <a:schemeClr val="accent1"/>
          </a:lnRef>
          <a:fillRef idx="1">
            <a:schemeClr val="lt1"/>
          </a:fillRef>
          <a:effectRef idx="0">
            <a:schemeClr val="accent1"/>
          </a:effectRef>
          <a:fontRef idx="minor">
            <a:schemeClr val="dk1"/>
          </a:fontRef>
        </p:style>
        <p:txBody>
          <a:bodyPr/>
          <a:lstStyle/>
          <a:p>
            <a:pPr marL="182880" lvl="1"/>
            <a:r>
              <a:rPr lang="en-US" sz="2200" u="sng" dirty="0">
                <a:latin typeface="Palatino Linotype" panose="02040502050505030304" pitchFamily="18" charset="0"/>
              </a:rPr>
              <a:t>Profit and Risk</a:t>
            </a:r>
            <a:r>
              <a:rPr lang="en-US" sz="2200" dirty="0">
                <a:latin typeface="Palatino Linotype" panose="02040502050505030304" pitchFamily="18" charset="0"/>
              </a:rPr>
              <a:t>: </a:t>
            </a:r>
            <a:r>
              <a:rPr lang="en-US" altLang="en-US" sz="2200" dirty="0">
                <a:latin typeface="Palatino Linotype" panose="02040502050505030304" pitchFamily="18" charset="0"/>
                <a:ea typeface="MS Mincho" pitchFamily="49" charset="-128"/>
              </a:rPr>
              <a:t>The goal of a commercial bank is to maximize the long-term wealth of its stockholders.</a:t>
            </a:r>
          </a:p>
          <a:p>
            <a:pPr marL="182880" lvl="1"/>
            <a:r>
              <a:rPr lang="en-US" altLang="en-US" sz="2200" dirty="0">
                <a:latin typeface="Palatino Linotype" panose="02040502050505030304" pitchFamily="18" charset="0"/>
                <a:ea typeface="MS Mincho" pitchFamily="49" charset="-128"/>
              </a:rPr>
              <a:t>To achieve this goal, banks borrow from depositors and others and lend for long-terms at high interest rates.</a:t>
            </a:r>
          </a:p>
          <a:p>
            <a:pPr marL="182880" lvl="1"/>
            <a:r>
              <a:rPr lang="en-US" altLang="en-US" sz="2200" dirty="0">
                <a:latin typeface="Palatino Linotype" panose="02040502050505030304" pitchFamily="18" charset="0"/>
                <a:ea typeface="MS Mincho" pitchFamily="49" charset="-128"/>
              </a:rPr>
              <a:t>Lending is risky, so banks must try to make money but not jeopardize the funds of its depositors and the long term financial health of the bank</a:t>
            </a:r>
            <a:endParaRPr lang="en-US" dirty="0">
              <a:latin typeface="Palatino Linotype" panose="02040502050505030304" pitchFamily="18"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81200"/>
            <a:ext cx="3352800" cy="3733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772771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dirty="0">
                <a:latin typeface="Palatino Linotype" panose="02040502050505030304" pitchFamily="18" charset="0"/>
              </a:rPr>
              <a:t>More Balancing: Profits and Liquidity</a:t>
            </a:r>
          </a:p>
        </p:txBody>
      </p:sp>
      <p:sp>
        <p:nvSpPr>
          <p:cNvPr id="3" name="Content Placeholder 2"/>
          <p:cNvSpPr>
            <a:spLocks noGrp="1"/>
          </p:cNvSpPr>
          <p:nvPr>
            <p:ph idx="1"/>
          </p:nvPr>
        </p:nvSpPr>
        <p:spPr>
          <a:xfrm>
            <a:off x="457200" y="1600200"/>
            <a:ext cx="4572000" cy="4876800"/>
          </a:xfrm>
        </p:spPr>
        <p:style>
          <a:lnRef idx="2">
            <a:schemeClr val="accent1"/>
          </a:lnRef>
          <a:fillRef idx="1">
            <a:schemeClr val="lt1"/>
          </a:fillRef>
          <a:effectRef idx="0">
            <a:schemeClr val="accent1"/>
          </a:effectRef>
          <a:fontRef idx="minor">
            <a:schemeClr val="dk1"/>
          </a:fontRef>
        </p:style>
        <p:txBody>
          <a:bodyPr/>
          <a:lstStyle/>
          <a:p>
            <a:pPr marL="182880" lvl="1"/>
            <a:r>
              <a:rPr lang="en-US" altLang="en-US" sz="2400" dirty="0">
                <a:latin typeface="Palatino Linotype" panose="02040502050505030304" pitchFamily="18" charset="0"/>
                <a:ea typeface="MS Mincho" pitchFamily="49" charset="-128"/>
              </a:rPr>
              <a:t>Bankers pursue two other conflicting goals, Profits and Liquidity.</a:t>
            </a:r>
          </a:p>
          <a:p>
            <a:pPr marL="182880" lvl="1"/>
            <a:r>
              <a:rPr lang="en-US" altLang="en-US" sz="2400" dirty="0">
                <a:latin typeface="Palatino Linotype" panose="02040502050505030304" pitchFamily="18" charset="0"/>
                <a:ea typeface="MS Mincho" pitchFamily="49" charset="-128"/>
              </a:rPr>
              <a:t>The bank needs to lend money in order to make profits.  But it also needs to have enough cash on hand to conduct daily business.  </a:t>
            </a:r>
          </a:p>
          <a:p>
            <a:pPr marL="182880" lvl="1"/>
            <a:r>
              <a:rPr lang="en-US" altLang="en-US" sz="2400" dirty="0">
                <a:latin typeface="Palatino Linotype" panose="02040502050505030304" pitchFamily="18" charset="0"/>
                <a:ea typeface="MS Mincho" pitchFamily="49" charset="-128"/>
              </a:rPr>
              <a:t>If you arrived at your bank to make a withdrawal and they had no money what would you do?</a:t>
            </a:r>
            <a:endParaRPr lang="en-US" dirty="0">
              <a:latin typeface="Palatino Linotype" panose="02040502050505030304" pitchFamily="18" charset="0"/>
            </a:endParaRPr>
          </a:p>
        </p:txBody>
      </p:sp>
      <p:pic>
        <p:nvPicPr>
          <p:cNvPr id="6146" name="Picture 2" descr="http://www.magicshop.co.uk/images/liquidmoney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133600"/>
            <a:ext cx="31242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5658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324600" cy="685800"/>
          </a:xfrm>
          <a:ln>
            <a:solidFill>
              <a:schemeClr val="accent1"/>
            </a:solidFill>
          </a:ln>
        </p:spPr>
        <p:txBody>
          <a:bodyPr>
            <a:normAutofit fontScale="90000"/>
          </a:bodyPr>
          <a:lstStyle/>
          <a:p>
            <a:r>
              <a:rPr lang="en-US" dirty="0">
                <a:latin typeface="Palatino Linotype" panose="02040502050505030304" pitchFamily="18" charset="0"/>
              </a:rPr>
              <a:t>The Banking System, cont’d. </a:t>
            </a:r>
          </a:p>
        </p:txBody>
      </p:sp>
      <p:sp>
        <p:nvSpPr>
          <p:cNvPr id="3" name="Content Placeholder 2"/>
          <p:cNvSpPr>
            <a:spLocks noGrp="1"/>
          </p:cNvSpPr>
          <p:nvPr>
            <p:ph idx="1"/>
          </p:nvPr>
        </p:nvSpPr>
        <p:spPr>
          <a:xfrm>
            <a:off x="457200" y="1600200"/>
            <a:ext cx="4038600" cy="3962400"/>
          </a:xfrm>
        </p:spPr>
        <p:style>
          <a:lnRef idx="2">
            <a:schemeClr val="accent1"/>
          </a:lnRef>
          <a:fillRef idx="1">
            <a:schemeClr val="lt1"/>
          </a:fillRef>
          <a:effectRef idx="0">
            <a:schemeClr val="accent1"/>
          </a:effectRef>
          <a:fontRef idx="minor">
            <a:schemeClr val="dk1"/>
          </a:fontRef>
        </p:style>
        <p:txBody>
          <a:bodyPr/>
          <a:lstStyle/>
          <a:p>
            <a:pPr marL="228600" lvl="1"/>
            <a:r>
              <a:rPr lang="en-US" altLang="en-US" sz="2400" dirty="0">
                <a:solidFill>
                  <a:schemeClr val="tx1"/>
                </a:solidFill>
                <a:latin typeface="Palatino Linotype" panose="02040502050505030304" pitchFamily="18" charset="0"/>
              </a:rPr>
              <a:t>To trade off between risk and profit and profit and liquidity a bank divides its assets into four parts:</a:t>
            </a:r>
          </a:p>
          <a:p>
            <a:pPr marL="1085850" lvl="2" indent="-457200">
              <a:buSzPct val="120000"/>
              <a:buFontTx/>
              <a:buChar char="•"/>
            </a:pPr>
            <a:r>
              <a:rPr lang="en-US" altLang="en-US" sz="2400" dirty="0">
                <a:solidFill>
                  <a:schemeClr val="tx1"/>
                </a:solidFill>
                <a:latin typeface="Palatino Linotype" panose="02040502050505030304" pitchFamily="18" charset="0"/>
              </a:rPr>
              <a:t>Reserves</a:t>
            </a:r>
          </a:p>
          <a:p>
            <a:pPr marL="1085850" lvl="2" indent="-457200">
              <a:buSzPct val="120000"/>
              <a:buFontTx/>
              <a:buChar char="•"/>
            </a:pPr>
            <a:r>
              <a:rPr lang="en-US" altLang="en-US" sz="2400" dirty="0">
                <a:solidFill>
                  <a:schemeClr val="tx1"/>
                </a:solidFill>
                <a:latin typeface="Palatino Linotype" panose="02040502050505030304" pitchFamily="18" charset="0"/>
              </a:rPr>
              <a:t>Liquid assets</a:t>
            </a:r>
          </a:p>
          <a:p>
            <a:pPr marL="1085850" lvl="2" indent="-457200">
              <a:buSzPct val="120000"/>
              <a:buFontTx/>
              <a:buChar char="•"/>
            </a:pPr>
            <a:r>
              <a:rPr lang="en-US" altLang="en-US" sz="2400" dirty="0">
                <a:solidFill>
                  <a:schemeClr val="tx1"/>
                </a:solidFill>
                <a:latin typeface="Palatino Linotype" panose="02040502050505030304" pitchFamily="18" charset="0"/>
              </a:rPr>
              <a:t>Securities</a:t>
            </a:r>
          </a:p>
          <a:p>
            <a:pPr marL="1085850" lvl="2" indent="-457200">
              <a:buSzPct val="120000"/>
              <a:buFontTx/>
              <a:buChar char="•"/>
            </a:pPr>
            <a:r>
              <a:rPr lang="en-US" altLang="en-US" sz="2400" dirty="0">
                <a:solidFill>
                  <a:schemeClr val="tx1"/>
                </a:solidFill>
                <a:latin typeface="Palatino Linotype" panose="02040502050505030304" pitchFamily="18" charset="0"/>
              </a:rPr>
              <a:t>Loans</a:t>
            </a:r>
            <a:endParaRPr lang="en-US" dirty="0">
              <a:latin typeface="Palatino Linotype" panose="02040502050505030304" pitchFamily="18"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604010"/>
            <a:ext cx="3241343" cy="4343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177025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124200" cy="990600"/>
          </a:xfrm>
          <a:ln>
            <a:solidFill>
              <a:schemeClr val="accent1"/>
            </a:solidFill>
          </a:ln>
        </p:spPr>
        <p:txBody>
          <a:bodyPr/>
          <a:lstStyle/>
          <a:p>
            <a:r>
              <a:rPr lang="en-US" dirty="0">
                <a:latin typeface="Palatino Linotype" panose="02040502050505030304" pitchFamily="18" charset="0"/>
              </a:rPr>
              <a:t>Reserves</a:t>
            </a:r>
          </a:p>
        </p:txBody>
      </p:sp>
      <p:sp>
        <p:nvSpPr>
          <p:cNvPr id="3" name="Content Placeholder 2"/>
          <p:cNvSpPr>
            <a:spLocks noGrp="1"/>
          </p:cNvSpPr>
          <p:nvPr>
            <p:ph idx="1"/>
          </p:nvPr>
        </p:nvSpPr>
        <p:spPr>
          <a:xfrm>
            <a:off x="457200" y="1600200"/>
            <a:ext cx="4724400" cy="4876800"/>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182880" lvl="1"/>
            <a:r>
              <a:rPr lang="en-US" altLang="en-US" sz="2400" dirty="0">
                <a:solidFill>
                  <a:schemeClr val="tx1"/>
                </a:solidFill>
                <a:latin typeface="Palatino Linotype" panose="02040502050505030304" pitchFamily="18" charset="0"/>
              </a:rPr>
              <a:t>A bank’s </a:t>
            </a:r>
            <a:r>
              <a:rPr lang="en-US" altLang="en-US" sz="2400" b="1" dirty="0">
                <a:solidFill>
                  <a:schemeClr val="tx1"/>
                </a:solidFill>
                <a:latin typeface="Palatino Linotype" panose="02040502050505030304" pitchFamily="18" charset="0"/>
              </a:rPr>
              <a:t>reserves</a:t>
            </a:r>
            <a:r>
              <a:rPr lang="en-US" altLang="en-US" sz="2400" dirty="0">
                <a:solidFill>
                  <a:schemeClr val="tx1"/>
                </a:solidFill>
                <a:latin typeface="Palatino Linotype" panose="02040502050505030304" pitchFamily="18" charset="0"/>
              </a:rPr>
              <a:t> consist of currency in the bank’s vaults plus the balance on its reserve account at a Federal Reserve Bank.</a:t>
            </a:r>
          </a:p>
          <a:p>
            <a:pPr marL="182880" lvl="1"/>
            <a:r>
              <a:rPr lang="en-US" altLang="en-US" sz="2400" dirty="0">
                <a:solidFill>
                  <a:schemeClr val="tx1"/>
                </a:solidFill>
                <a:latin typeface="Palatino Linotype" panose="02040502050505030304" pitchFamily="18" charset="0"/>
              </a:rPr>
              <a:t>The Fed requires the banks and other financial institutions to hold a minimum percentage of deposits as reserves, called the </a:t>
            </a:r>
            <a:r>
              <a:rPr lang="en-US" altLang="en-US" sz="2400" b="1" dirty="0">
                <a:solidFill>
                  <a:schemeClr val="tx1"/>
                </a:solidFill>
                <a:latin typeface="Palatino Linotype" panose="02040502050505030304" pitchFamily="18" charset="0"/>
              </a:rPr>
              <a:t>required reserve ratio</a:t>
            </a:r>
            <a:r>
              <a:rPr lang="en-US" altLang="en-US" sz="2400" dirty="0">
                <a:solidFill>
                  <a:schemeClr val="tx1"/>
                </a:solidFill>
                <a:latin typeface="Palatino Linotype" panose="02040502050505030304" pitchFamily="18" charset="0"/>
              </a:rPr>
              <a:t>.</a:t>
            </a:r>
          </a:p>
          <a:p>
            <a:pPr marL="182880" lvl="1"/>
            <a:r>
              <a:rPr lang="en-US" altLang="en-US" sz="2400" dirty="0">
                <a:solidFill>
                  <a:schemeClr val="tx1"/>
                </a:solidFill>
                <a:latin typeface="Palatino Linotype" panose="02040502050505030304" pitchFamily="18" charset="0"/>
              </a:rPr>
              <a:t>Banks’ </a:t>
            </a:r>
            <a:r>
              <a:rPr lang="en-US" altLang="en-US" sz="2400" i="1" dirty="0">
                <a:solidFill>
                  <a:schemeClr val="tx1"/>
                </a:solidFill>
                <a:latin typeface="Palatino Linotype" panose="02040502050505030304" pitchFamily="18" charset="0"/>
              </a:rPr>
              <a:t>desired</a:t>
            </a:r>
            <a:r>
              <a:rPr lang="en-US" altLang="en-US" sz="2400" dirty="0">
                <a:solidFill>
                  <a:schemeClr val="tx1"/>
                </a:solidFill>
                <a:latin typeface="Palatino Linotype" panose="02040502050505030304" pitchFamily="18" charset="0"/>
              </a:rPr>
              <a:t> reserves might exceed the required reserves, especially when the cost of borrowing reserves is high.</a:t>
            </a:r>
            <a:endParaRPr lang="en-US" dirty="0">
              <a:latin typeface="Palatino Linotype" panose="02040502050505030304" pitchFamily="18"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981200"/>
            <a:ext cx="3400425" cy="34464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721386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Linotype" panose="02040502050505030304" pitchFamily="18" charset="0"/>
              </a:rPr>
              <a:t>How Banks Create Money</a:t>
            </a:r>
            <a:endParaRPr lang="en-US" dirty="0">
              <a:latin typeface="Palatino Linotype" panose="02040502050505030304" pitchFamily="18" charset="0"/>
            </a:endParaRPr>
          </a:p>
        </p:txBody>
      </p:sp>
      <p:pic>
        <p:nvPicPr>
          <p:cNvPr id="4" name="JG5c8nhR3LE"/>
          <p:cNvPicPr>
            <a:picLocks noGrp="1" noRot="1" noChangeAspect="1"/>
          </p:cNvPicPr>
          <p:nvPr>
            <p:ph idx="1"/>
            <a:videoFile r:link="rId1"/>
          </p:nvPr>
        </p:nvPicPr>
        <p:blipFill>
          <a:blip r:embed="rId3"/>
          <a:stretch>
            <a:fillRect/>
          </a:stretch>
        </p:blipFill>
        <p:spPr>
          <a:xfrm>
            <a:off x="533400" y="1766887"/>
            <a:ext cx="7831666" cy="4405313"/>
          </a:xfrm>
          <a:prstGeom prst="rect">
            <a:avLst/>
          </a:prstGeom>
        </p:spPr>
      </p:pic>
    </p:spTree>
    <p:extLst>
      <p:ext uri="{BB962C8B-B14F-4D97-AF65-F5344CB8AC3E}">
        <p14:creationId xmlns:p14="http://schemas.microsoft.com/office/powerpoint/2010/main" val="22819042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457200"/>
            <a:ext cx="3276600" cy="990600"/>
          </a:xfrm>
          <a:ln>
            <a:solidFill>
              <a:schemeClr val="accent1"/>
            </a:solidFill>
          </a:ln>
        </p:spPr>
        <p:txBody>
          <a:bodyPr/>
          <a:lstStyle/>
          <a:p>
            <a:pPr algn="r"/>
            <a:r>
              <a:rPr lang="en-US" dirty="0">
                <a:latin typeface="Palatino Linotype" panose="02040502050505030304" pitchFamily="18" charset="0"/>
              </a:rPr>
              <a:t>Liquid Assets</a:t>
            </a:r>
          </a:p>
        </p:txBody>
      </p:sp>
      <p:sp>
        <p:nvSpPr>
          <p:cNvPr id="3" name="Content Placeholder 2"/>
          <p:cNvSpPr>
            <a:spLocks noGrp="1"/>
          </p:cNvSpPr>
          <p:nvPr>
            <p:ph idx="1"/>
          </p:nvPr>
        </p:nvSpPr>
        <p:spPr>
          <a:xfrm>
            <a:off x="3810000" y="1600200"/>
            <a:ext cx="5105400" cy="4876800"/>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182880" lvl="1"/>
            <a:r>
              <a:rPr lang="en-US" altLang="en-US" sz="2400" dirty="0">
                <a:solidFill>
                  <a:schemeClr val="tx1"/>
                </a:solidFill>
                <a:latin typeface="Palatino Linotype" panose="02040502050505030304" pitchFamily="18" charset="0"/>
              </a:rPr>
              <a:t>Banks’ </a:t>
            </a:r>
            <a:r>
              <a:rPr lang="en-US" altLang="en-US" sz="2400" i="1" dirty="0">
                <a:solidFill>
                  <a:schemeClr val="tx1"/>
                </a:solidFill>
                <a:latin typeface="Palatino Linotype" panose="02040502050505030304" pitchFamily="18" charset="0"/>
              </a:rPr>
              <a:t>liquid assets </a:t>
            </a:r>
            <a:r>
              <a:rPr lang="en-US" altLang="en-US" sz="2400" dirty="0">
                <a:solidFill>
                  <a:schemeClr val="tx1"/>
                </a:solidFill>
                <a:latin typeface="Palatino Linotype" panose="02040502050505030304" pitchFamily="18" charset="0"/>
              </a:rPr>
              <a:t>are short-term Treasury bills and overnight loans to other banks. </a:t>
            </a:r>
          </a:p>
          <a:p>
            <a:pPr marL="182880" lvl="1"/>
            <a:r>
              <a:rPr lang="en-US" altLang="en-US" sz="2400" dirty="0">
                <a:solidFill>
                  <a:schemeClr val="tx1"/>
                </a:solidFill>
                <a:latin typeface="Palatino Linotype" panose="02040502050505030304" pitchFamily="18" charset="0"/>
              </a:rPr>
              <a:t>When banks have excess reserves, they can lend them to other banks that are short of reserves in an interbank loans market.</a:t>
            </a:r>
          </a:p>
          <a:p>
            <a:pPr marL="182880" lvl="1"/>
            <a:r>
              <a:rPr lang="en-US" altLang="en-US" sz="2400" dirty="0">
                <a:solidFill>
                  <a:schemeClr val="tx1"/>
                </a:solidFill>
                <a:latin typeface="Palatino Linotype" panose="02040502050505030304" pitchFamily="18" charset="0"/>
              </a:rPr>
              <a:t>The interbank loans market is called federal funds market and the interest rate on interbank loans is the </a:t>
            </a:r>
            <a:r>
              <a:rPr lang="en-US" altLang="en-US" sz="2400" b="1" dirty="0">
                <a:solidFill>
                  <a:schemeClr val="tx1"/>
                </a:solidFill>
                <a:latin typeface="Palatino Linotype" panose="02040502050505030304" pitchFamily="18" charset="0"/>
              </a:rPr>
              <a:t>federal funds rate</a:t>
            </a:r>
            <a:r>
              <a:rPr lang="en-US" altLang="en-US" sz="2400" dirty="0">
                <a:solidFill>
                  <a:schemeClr val="tx1"/>
                </a:solidFill>
                <a:latin typeface="Palatino Linotype" panose="02040502050505030304" pitchFamily="18" charset="0"/>
              </a:rPr>
              <a:t>.</a:t>
            </a:r>
          </a:p>
          <a:p>
            <a:pPr marL="182880" lvl="1"/>
            <a:r>
              <a:rPr lang="en-US" altLang="en-US" sz="2400" dirty="0">
                <a:solidFill>
                  <a:schemeClr val="tx1"/>
                </a:solidFill>
                <a:latin typeface="Palatino Linotype" panose="02040502050505030304" pitchFamily="18" charset="0"/>
              </a:rPr>
              <a:t>The Fed’s policy actions target the federal funds rate.</a:t>
            </a:r>
            <a:endParaRPr lang="en-US" dirty="0">
              <a:latin typeface="Palatino Linotype" panose="02040502050505030304" pitchFamily="18"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76400"/>
            <a:ext cx="2743200" cy="38099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595449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5943600" cy="685800"/>
          </a:xfrm>
          <a:ln>
            <a:solidFill>
              <a:schemeClr val="accent1"/>
            </a:solidFill>
          </a:ln>
        </p:spPr>
        <p:txBody>
          <a:bodyPr>
            <a:normAutofit fontScale="90000"/>
          </a:bodyPr>
          <a:lstStyle/>
          <a:p>
            <a:pPr algn="ctr"/>
            <a:r>
              <a:rPr lang="en-US" dirty="0">
                <a:latin typeface="Palatino Linotype" panose="02040502050505030304" pitchFamily="18" charset="0"/>
              </a:rPr>
              <a:t>Securities and Loans</a:t>
            </a:r>
          </a:p>
        </p:txBody>
      </p:sp>
      <p:sp>
        <p:nvSpPr>
          <p:cNvPr id="3" name="Content Placeholder 2"/>
          <p:cNvSpPr>
            <a:spLocks noGrp="1"/>
          </p:cNvSpPr>
          <p:nvPr>
            <p:ph idx="1"/>
          </p:nvPr>
        </p:nvSpPr>
        <p:spPr>
          <a:xfrm>
            <a:off x="457200" y="1600200"/>
            <a:ext cx="8382000" cy="2057400"/>
          </a:xfrm>
        </p:spPr>
        <p:style>
          <a:lnRef idx="2">
            <a:schemeClr val="accent1"/>
          </a:lnRef>
          <a:fillRef idx="1">
            <a:schemeClr val="lt1"/>
          </a:fillRef>
          <a:effectRef idx="0">
            <a:schemeClr val="accent1"/>
          </a:effectRef>
          <a:fontRef idx="minor">
            <a:schemeClr val="dk1"/>
          </a:fontRef>
        </p:style>
        <p:txBody>
          <a:bodyPr/>
          <a:lstStyle/>
          <a:p>
            <a:r>
              <a:rPr lang="en-US" altLang="en-US" i="1" dirty="0">
                <a:solidFill>
                  <a:schemeClr val="tx1"/>
                </a:solidFill>
                <a:latin typeface="Palatino Linotype" panose="02040502050505030304" pitchFamily="18" charset="0"/>
              </a:rPr>
              <a:t>Securities</a:t>
            </a:r>
            <a:r>
              <a:rPr lang="en-US" altLang="en-US" dirty="0">
                <a:solidFill>
                  <a:schemeClr val="tx1"/>
                </a:solidFill>
                <a:latin typeface="Palatino Linotype" panose="02040502050505030304" pitchFamily="18" charset="0"/>
              </a:rPr>
              <a:t> held by banks are bonds issued by the U.S. government and by other organizations</a:t>
            </a:r>
          </a:p>
          <a:p>
            <a:pPr marL="182880" lvl="1"/>
            <a:r>
              <a:rPr lang="en-US" altLang="en-US" sz="2400" dirty="0">
                <a:solidFill>
                  <a:schemeClr val="tx1"/>
                </a:solidFill>
                <a:latin typeface="Palatino Linotype" panose="02040502050505030304" pitchFamily="18" charset="0"/>
              </a:rPr>
              <a:t>A bank earns a moderate interest rate on securities, but it can sell them quickly if it needs cash so they are quite liquid.</a:t>
            </a:r>
            <a:endParaRPr lang="en-US" dirty="0">
              <a:latin typeface="Palatino Linotype" panose="02040502050505030304" pitchFamily="18" charset="0"/>
            </a:endParaRPr>
          </a:p>
        </p:txBody>
      </p:sp>
      <p:pic>
        <p:nvPicPr>
          <p:cNvPr id="1026" name="Picture 2" descr="http://funnypicturesplus.com/wp-content/uploads/2013/01/funny-james-bond-evol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886200"/>
            <a:ext cx="6248400" cy="280987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8505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533400"/>
            <a:ext cx="5257800" cy="990600"/>
          </a:xfrm>
          <a:ln>
            <a:solidFill>
              <a:schemeClr val="accent1"/>
            </a:solidFill>
          </a:ln>
        </p:spPr>
        <p:txBody>
          <a:bodyPr>
            <a:normAutofit/>
          </a:bodyPr>
          <a:lstStyle/>
          <a:p>
            <a:pPr algn="r"/>
            <a:r>
              <a:rPr lang="en-US" sz="3200" dirty="0">
                <a:latin typeface="Palatino Linotype" panose="02040502050505030304" pitchFamily="18" charset="0"/>
              </a:rPr>
              <a:t>Securities and Loans, cont’d. </a:t>
            </a:r>
          </a:p>
        </p:txBody>
      </p:sp>
      <p:sp>
        <p:nvSpPr>
          <p:cNvPr id="3" name="Content Placeholder 2"/>
          <p:cNvSpPr>
            <a:spLocks noGrp="1"/>
          </p:cNvSpPr>
          <p:nvPr>
            <p:ph idx="1"/>
          </p:nvPr>
        </p:nvSpPr>
        <p:spPr>
          <a:xfrm>
            <a:off x="4267200" y="1600200"/>
            <a:ext cx="4419600" cy="3733800"/>
          </a:xfrm>
        </p:spPr>
        <p:style>
          <a:lnRef idx="2">
            <a:schemeClr val="accent1"/>
          </a:lnRef>
          <a:fillRef idx="1">
            <a:schemeClr val="lt1"/>
          </a:fillRef>
          <a:effectRef idx="0">
            <a:schemeClr val="accent1"/>
          </a:effectRef>
          <a:fontRef idx="minor">
            <a:schemeClr val="dk1"/>
          </a:fontRef>
        </p:style>
        <p:txBody>
          <a:bodyPr/>
          <a:lstStyle/>
          <a:p>
            <a:r>
              <a:rPr lang="en-US" altLang="en-US" i="1" dirty="0">
                <a:solidFill>
                  <a:srgbClr val="00468F"/>
                </a:solidFill>
                <a:latin typeface="Palatino Linotype" panose="02040502050505030304" pitchFamily="18" charset="0"/>
              </a:rPr>
              <a:t>Loans</a:t>
            </a:r>
            <a:r>
              <a:rPr lang="en-US" altLang="en-US" dirty="0">
                <a:latin typeface="Palatino Linotype" panose="02040502050505030304" pitchFamily="18" charset="0"/>
              </a:rPr>
              <a:t> are the funds that banks provide to businesses and individuals and include outstanding credit card balances</a:t>
            </a:r>
          </a:p>
          <a:p>
            <a:pPr marL="182880" lvl="1"/>
            <a:r>
              <a:rPr lang="en-US" altLang="en-US" sz="2400" dirty="0">
                <a:latin typeface="Palatino Linotype" panose="02040502050505030304" pitchFamily="18" charset="0"/>
              </a:rPr>
              <a:t>Loans earn the bank a high interest rate, but they are risky and cannot be called in before the agreed date.</a:t>
            </a:r>
            <a:endParaRPr lang="en-US" dirty="0">
              <a:latin typeface="Palatino Linotype" panose="02040502050505030304" pitchFamily="18"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0"/>
            <a:ext cx="3276600" cy="3733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346957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533400"/>
            <a:ext cx="5181600" cy="685800"/>
          </a:xfrm>
          <a:ln>
            <a:solidFill>
              <a:schemeClr val="accent1"/>
            </a:solidFill>
          </a:ln>
        </p:spPr>
        <p:txBody>
          <a:bodyPr>
            <a:normAutofit fontScale="90000"/>
          </a:bodyPr>
          <a:lstStyle/>
          <a:p>
            <a:pPr eaLnBrk="1" hangingPunct="1"/>
            <a:r>
              <a:rPr lang="en-US" altLang="en-US" dirty="0">
                <a:latin typeface="Palatino Linotype" panose="02040502050505030304" pitchFamily="18" charset="0"/>
              </a:rPr>
              <a:t>THE BANKING SYSTEM</a:t>
            </a:r>
            <a:endParaRPr lang="en-CA" altLang="en-US" dirty="0">
              <a:latin typeface="Palatino Linotype" panose="02040502050505030304" pitchFamily="18" charset="0"/>
            </a:endParaRPr>
          </a:p>
        </p:txBody>
      </p:sp>
      <p:sp>
        <p:nvSpPr>
          <p:cNvPr id="26627" name="Rectangle 3"/>
          <p:cNvSpPr>
            <a:spLocks noGrp="1" noChangeArrowheads="1"/>
          </p:cNvSpPr>
          <p:nvPr>
            <p:ph type="body" idx="1"/>
          </p:nvPr>
        </p:nvSpPr>
        <p:spPr>
          <a:xfrm>
            <a:off x="266700" y="1676400"/>
            <a:ext cx="3505200" cy="1066800"/>
          </a:xfrm>
        </p:spPr>
        <p:style>
          <a:lnRef idx="2">
            <a:schemeClr val="accent1"/>
          </a:lnRef>
          <a:fillRef idx="1">
            <a:schemeClr val="lt1"/>
          </a:fillRef>
          <a:effectRef idx="0">
            <a:schemeClr val="accent1"/>
          </a:effectRef>
          <a:fontRef idx="minor">
            <a:schemeClr val="dk1"/>
          </a:fontRef>
        </p:style>
        <p:txBody>
          <a:bodyPr/>
          <a:lstStyle/>
          <a:p>
            <a:pPr marL="114300" lvl="1" eaLnBrk="1" hangingPunct="1"/>
            <a:r>
              <a:rPr lang="en-US" altLang="en-US" dirty="0">
                <a:latin typeface="Palatino Linotype" panose="02040502050505030304" pitchFamily="18" charset="0"/>
              </a:rPr>
              <a:t>The figure shows that in 2009, commercial banks held :</a:t>
            </a:r>
            <a:endParaRPr lang="en-CA" altLang="en-US" dirty="0">
              <a:latin typeface="Palatino Linotype" panose="02040502050505030304" pitchFamily="18" charset="0"/>
            </a:endParaRPr>
          </a:p>
        </p:txBody>
      </p:sp>
      <p:sp>
        <p:nvSpPr>
          <p:cNvPr id="681988" name="Rectangle 4"/>
          <p:cNvSpPr>
            <a:spLocks noChangeArrowheads="1"/>
          </p:cNvSpPr>
          <p:nvPr/>
        </p:nvSpPr>
        <p:spPr bwMode="auto">
          <a:xfrm>
            <a:off x="304800" y="3032760"/>
            <a:ext cx="3276600" cy="3495675"/>
          </a:xfrm>
          <a:prstGeom prst="rect">
            <a:avLst/>
          </a:prstGeom>
          <a:ln/>
        </p:spPr>
        <p:style>
          <a:lnRef idx="2">
            <a:schemeClr val="accent1"/>
          </a:lnRef>
          <a:fillRef idx="1">
            <a:schemeClr val="lt1"/>
          </a:fillRef>
          <a:effectRef idx="0">
            <a:schemeClr val="accent1"/>
          </a:effectRef>
          <a:fontRef idx="minor">
            <a:schemeClr val="dk1"/>
          </a:fontRef>
        </p:style>
        <p:txBody>
          <a:bodyPr/>
          <a:lstStyle>
            <a:lvl1pPr marL="342900" indent="-342900" eaLnBrk="0" hangingPunct="0">
              <a:spcBef>
                <a:spcPct val="20000"/>
              </a:spcBef>
              <a:buClr>
                <a:srgbClr val="00468F"/>
              </a:buClr>
              <a:buFont typeface="Webdings" pitchFamily="18" charset="2"/>
              <a:buChar char="&lt;"/>
              <a:defRPr sz="2800" b="1">
                <a:solidFill>
                  <a:srgbClr val="00468F"/>
                </a:solidFill>
                <a:latin typeface="Arial" pitchFamily="34" charset="0"/>
              </a:defRPr>
            </a:lvl1pPr>
            <a:lvl2pPr marL="114300" eaLnBrk="0" hangingPunct="0">
              <a:lnSpc>
                <a:spcPct val="105000"/>
              </a:lnSpc>
              <a:spcBef>
                <a:spcPct val="50000"/>
              </a:spcBef>
              <a:defRPr sz="2400">
                <a:solidFill>
                  <a:schemeClr val="tx1"/>
                </a:solidFill>
                <a:latin typeface="Arial" pitchFamily="34" charset="0"/>
              </a:defRPr>
            </a:lvl2pPr>
            <a:lvl3pPr marL="1143000" indent="-228600" eaLnBrk="0" hangingPunct="0">
              <a:spcBef>
                <a:spcPct val="20000"/>
              </a:spcBef>
              <a:buClr>
                <a:srgbClr val="00468F"/>
              </a:buClr>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1" eaLnBrk="1" hangingPunct="1"/>
            <a:r>
              <a:rPr lang="en-US" altLang="en-US" dirty="0">
                <a:latin typeface="Palatino Linotype" panose="02040502050505030304" pitchFamily="18" charset="0"/>
              </a:rPr>
              <a:t>8 percent of total assets as reserves. </a:t>
            </a:r>
          </a:p>
          <a:p>
            <a:pPr lvl="1" eaLnBrk="1" hangingPunct="1"/>
            <a:r>
              <a:rPr lang="en-US" altLang="en-US" dirty="0">
                <a:latin typeface="Palatino Linotype" panose="02040502050505030304" pitchFamily="18" charset="0"/>
              </a:rPr>
              <a:t>10 percent as liquid assets.</a:t>
            </a:r>
          </a:p>
          <a:p>
            <a:pPr lvl="1" eaLnBrk="1" hangingPunct="1"/>
            <a:r>
              <a:rPr lang="en-US" altLang="en-US" dirty="0">
                <a:latin typeface="Palatino Linotype" panose="02040502050505030304" pitchFamily="18" charset="0"/>
              </a:rPr>
              <a:t>20 percent as securities.</a:t>
            </a:r>
          </a:p>
          <a:p>
            <a:pPr lvl="1" eaLnBrk="1" hangingPunct="1"/>
            <a:r>
              <a:rPr lang="en-US" altLang="en-US" dirty="0">
                <a:latin typeface="Palatino Linotype" panose="02040502050505030304" pitchFamily="18" charset="0"/>
              </a:rPr>
              <a:t>62 percent as loans.</a:t>
            </a:r>
            <a:endParaRPr lang="en-CA" altLang="en-US" dirty="0">
              <a:latin typeface="Palatino Linotype" panose="02040502050505030304" pitchFamily="18" charset="0"/>
            </a:endParaRPr>
          </a:p>
        </p:txBody>
      </p:sp>
      <p:sp>
        <p:nvSpPr>
          <p:cNvPr id="26629" name="Rectangle 5"/>
          <p:cNvSpPr>
            <a:spLocks noChangeArrowheads="1"/>
          </p:cNvSpPr>
          <p:nvPr/>
        </p:nvSpPr>
        <p:spPr bwMode="auto">
          <a:xfrm>
            <a:off x="381000" y="5715000"/>
            <a:ext cx="2743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rgbClr val="00468F"/>
              </a:buClr>
              <a:buFont typeface="Webdings" pitchFamily="18" charset="2"/>
              <a:buChar char="&lt;"/>
              <a:defRPr sz="2800" b="1">
                <a:solidFill>
                  <a:srgbClr val="00468F"/>
                </a:solidFill>
                <a:latin typeface="Arial" pitchFamily="34" charset="0"/>
              </a:defRPr>
            </a:lvl1pPr>
            <a:lvl2pPr marL="114300" eaLnBrk="0" hangingPunct="0">
              <a:lnSpc>
                <a:spcPct val="105000"/>
              </a:lnSpc>
              <a:spcBef>
                <a:spcPct val="50000"/>
              </a:spcBef>
              <a:defRPr sz="2400">
                <a:solidFill>
                  <a:schemeClr val="tx1"/>
                </a:solidFill>
                <a:latin typeface="Arial" pitchFamily="34" charset="0"/>
              </a:defRPr>
            </a:lvl2pPr>
            <a:lvl3pPr marL="1143000" indent="-228600" eaLnBrk="0" hangingPunct="0">
              <a:spcBef>
                <a:spcPct val="20000"/>
              </a:spcBef>
              <a:buClr>
                <a:srgbClr val="00468F"/>
              </a:buClr>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1" eaLnBrk="1" hangingPunct="1"/>
            <a:endParaRPr lang="en-US" altLang="en-US"/>
          </a:p>
        </p:txBody>
      </p:sp>
      <p:pic>
        <p:nvPicPr>
          <p:cNvPr id="26630" name="Picture 15" descr="fig2603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089150"/>
            <a:ext cx="5486400"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fig2603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089150"/>
            <a:ext cx="5486400"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fig2603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089150"/>
            <a:ext cx="5486400"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fig2603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2089150"/>
            <a:ext cx="5486400"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fig2603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2089150"/>
            <a:ext cx="5486400"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6268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81988">
                                            <p:bg/>
                                          </p:spTgt>
                                        </p:tgtEl>
                                        <p:attrNameLst>
                                          <p:attrName>style.visibility</p:attrName>
                                        </p:attrNameLst>
                                      </p:cBhvr>
                                      <p:to>
                                        <p:strVal val="visible"/>
                                      </p:to>
                                    </p:set>
                                    <p:animEffect transition="in" filter="wipe(left)">
                                      <p:cBhvr>
                                        <p:cTn id="7" dur="500"/>
                                        <p:tgtEl>
                                          <p:spTgt spid="681988">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81988">
                                            <p:txEl>
                                              <p:pRg st="0" end="0"/>
                                            </p:txEl>
                                          </p:spTgt>
                                        </p:tgtEl>
                                        <p:attrNameLst>
                                          <p:attrName>style.visibility</p:attrName>
                                        </p:attrNameLst>
                                      </p:cBhvr>
                                      <p:to>
                                        <p:strVal val="visible"/>
                                      </p:to>
                                    </p:set>
                                    <p:animEffect transition="in" filter="wipe(left)">
                                      <p:cBhvr>
                                        <p:cTn id="12" dur="500"/>
                                        <p:tgtEl>
                                          <p:spTgt spid="681988">
                                            <p:txEl>
                                              <p:pRg st="0" end="0"/>
                                            </p:txEl>
                                          </p:spTgt>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1000"/>
                                        <p:tgtEl>
                                          <p:spTgt spid="1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81988">
                                            <p:txEl>
                                              <p:pRg st="1" end="1"/>
                                            </p:txEl>
                                          </p:spTgt>
                                        </p:tgtEl>
                                        <p:attrNameLst>
                                          <p:attrName>style.visibility</p:attrName>
                                        </p:attrNameLst>
                                      </p:cBhvr>
                                      <p:to>
                                        <p:strVal val="visible"/>
                                      </p:to>
                                    </p:set>
                                    <p:animEffect transition="in" filter="wipe(left)">
                                      <p:cBhvr>
                                        <p:cTn id="21" dur="500"/>
                                        <p:tgtEl>
                                          <p:spTgt spid="681988">
                                            <p:txEl>
                                              <p:pRg st="1" end="1"/>
                                            </p:txEl>
                                          </p:spTgt>
                                        </p:tgtEl>
                                      </p:cBhvr>
                                    </p:animEffect>
                                  </p:childTnLst>
                                </p:cTn>
                              </p:par>
                            </p:childTnLst>
                          </p:cTn>
                        </p:par>
                        <p:par>
                          <p:cTn id="22" fill="hold" nodeType="afterGroup">
                            <p:stCondLst>
                              <p:cond delay="500"/>
                            </p:stCondLst>
                            <p:childTnLst>
                              <p:par>
                                <p:cTn id="23" presetID="22" presetClass="entr" presetSubtype="4"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1000"/>
                                        <p:tgtEl>
                                          <p:spTgt spid="1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81988">
                                            <p:txEl>
                                              <p:pRg st="2" end="2"/>
                                            </p:txEl>
                                          </p:spTgt>
                                        </p:tgtEl>
                                        <p:attrNameLst>
                                          <p:attrName>style.visibility</p:attrName>
                                        </p:attrNameLst>
                                      </p:cBhvr>
                                      <p:to>
                                        <p:strVal val="visible"/>
                                      </p:to>
                                    </p:set>
                                    <p:animEffect transition="in" filter="wipe(left)">
                                      <p:cBhvr>
                                        <p:cTn id="30" dur="500"/>
                                        <p:tgtEl>
                                          <p:spTgt spid="681988">
                                            <p:txEl>
                                              <p:pRg st="2" end="2"/>
                                            </p:txEl>
                                          </p:spTgt>
                                        </p:tgtEl>
                                      </p:cBhvr>
                                    </p:animEffect>
                                  </p:childTnLst>
                                </p:cTn>
                              </p:par>
                            </p:childTnLst>
                          </p:cTn>
                        </p:par>
                        <p:par>
                          <p:cTn id="31" fill="hold" nodeType="afterGroup">
                            <p:stCondLst>
                              <p:cond delay="500"/>
                            </p:stCondLst>
                            <p:childTnLst>
                              <p:par>
                                <p:cTn id="32" presetID="22" presetClass="entr" presetSubtype="4"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1000"/>
                                        <p:tgtEl>
                                          <p:spTgt spid="1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81988">
                                            <p:txEl>
                                              <p:pRg st="3" end="3"/>
                                            </p:txEl>
                                          </p:spTgt>
                                        </p:tgtEl>
                                        <p:attrNameLst>
                                          <p:attrName>style.visibility</p:attrName>
                                        </p:attrNameLst>
                                      </p:cBhvr>
                                      <p:to>
                                        <p:strVal val="visible"/>
                                      </p:to>
                                    </p:set>
                                    <p:animEffect transition="in" filter="wipe(left)">
                                      <p:cBhvr>
                                        <p:cTn id="39" dur="500"/>
                                        <p:tgtEl>
                                          <p:spTgt spid="681988">
                                            <p:txEl>
                                              <p:pRg st="3" end="3"/>
                                            </p:txEl>
                                          </p:spTgt>
                                        </p:tgtEl>
                                      </p:cBhvr>
                                    </p:animEffect>
                                  </p:childTnLst>
                                </p:cTn>
                              </p:par>
                            </p:childTnLst>
                          </p:cTn>
                        </p:par>
                        <p:par>
                          <p:cTn id="40" fill="hold" nodeType="afterGroup">
                            <p:stCondLst>
                              <p:cond delay="500"/>
                            </p:stCondLst>
                            <p:childTnLst>
                              <p:par>
                                <p:cTn id="41" presetID="22" presetClass="entr" presetSubtype="4"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988" grpId="0" build="p" bldLvl="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4114800" cy="685800"/>
          </a:xfrm>
          <a:ln>
            <a:solidFill>
              <a:schemeClr val="accent1"/>
            </a:solidFill>
          </a:ln>
        </p:spPr>
        <p:txBody>
          <a:bodyPr>
            <a:normAutofit fontScale="90000"/>
          </a:bodyPr>
          <a:lstStyle/>
          <a:p>
            <a:r>
              <a:rPr lang="en-US" dirty="0">
                <a:latin typeface="Palatino Linotype" panose="02040502050505030304" pitchFamily="18" charset="0"/>
              </a:rPr>
              <a:t>What is money? </a:t>
            </a:r>
          </a:p>
        </p:txBody>
      </p:sp>
      <p:sp>
        <p:nvSpPr>
          <p:cNvPr id="3" name="Content Placeholder 2"/>
          <p:cNvSpPr>
            <a:spLocks noGrp="1"/>
          </p:cNvSpPr>
          <p:nvPr>
            <p:ph idx="1"/>
          </p:nvPr>
        </p:nvSpPr>
        <p:spPr>
          <a:xfrm>
            <a:off x="457200" y="1600200"/>
            <a:ext cx="4724400" cy="4800600"/>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r>
              <a:rPr lang="en-US" altLang="en-US" sz="2800" dirty="0">
                <a:latin typeface="Palatino Linotype" panose="02040502050505030304" pitchFamily="18" charset="0"/>
              </a:rPr>
              <a:t>Money is any commodity or token that is generally </a:t>
            </a:r>
            <a:r>
              <a:rPr lang="en-US" altLang="en-US" sz="2800" dirty="0">
                <a:solidFill>
                  <a:srgbClr val="FF0000"/>
                </a:solidFill>
                <a:latin typeface="Palatino Linotype" panose="02040502050505030304" pitchFamily="18" charset="0"/>
              </a:rPr>
              <a:t>accepted as a means of payment</a:t>
            </a:r>
            <a:r>
              <a:rPr lang="en-US" altLang="en-US" sz="2800" dirty="0">
                <a:latin typeface="Palatino Linotype" panose="02040502050505030304" pitchFamily="18" charset="0"/>
              </a:rPr>
              <a:t>. </a:t>
            </a:r>
          </a:p>
          <a:p>
            <a:pPr marL="182880" lvl="1"/>
            <a:r>
              <a:rPr lang="en-US" altLang="en-US" sz="2800" dirty="0">
                <a:latin typeface="Palatino Linotype" panose="02040502050505030304" pitchFamily="18" charset="0"/>
              </a:rPr>
              <a:t>Money is something that can be easily recognized.</a:t>
            </a:r>
          </a:p>
          <a:p>
            <a:pPr marL="182880" lvl="1"/>
            <a:r>
              <a:rPr lang="en-US" altLang="en-US" sz="2800" dirty="0">
                <a:latin typeface="Palatino Linotype" panose="02040502050505030304" pitchFamily="18" charset="0"/>
              </a:rPr>
              <a:t>Money can be divided up into small parts.</a:t>
            </a:r>
          </a:p>
          <a:p>
            <a:pPr marL="182880" lvl="1"/>
            <a:r>
              <a:rPr lang="en-US" altLang="en-US" sz="2800" dirty="0">
                <a:latin typeface="Palatino Linotype" panose="02040502050505030304" pitchFamily="18" charset="0"/>
              </a:rPr>
              <a:t>Is it generally accepted? – Money can be used to buy anything and everything</a:t>
            </a:r>
          </a:p>
          <a:p>
            <a:pPr marL="182880" lvl="1"/>
            <a:r>
              <a:rPr lang="en-US" altLang="en-US" sz="2800" dirty="0">
                <a:latin typeface="Palatino Linotype" panose="02040502050505030304" pitchFamily="18" charset="0"/>
              </a:rPr>
              <a:t> Money is a means of payment – a method of settling a debt. </a:t>
            </a:r>
            <a:endParaRPr lang="en-US" dirty="0">
              <a:latin typeface="Palatino Linotype" panose="02040502050505030304" pitchFamily="18"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371600"/>
            <a:ext cx="2974975" cy="4572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37676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886200" cy="990600"/>
          </a:xfrm>
          <a:ln>
            <a:solidFill>
              <a:schemeClr val="accent1"/>
            </a:solidFill>
          </a:ln>
        </p:spPr>
        <p:txBody>
          <a:bodyPr>
            <a:normAutofit fontScale="90000"/>
          </a:bodyPr>
          <a:lstStyle/>
          <a:p>
            <a:r>
              <a:rPr lang="en-US" dirty="0">
                <a:latin typeface="Palatino Linotype" panose="02040502050505030304" pitchFamily="18" charset="0"/>
              </a:rPr>
              <a:t>Thrift Institutions</a:t>
            </a:r>
          </a:p>
        </p:txBody>
      </p:sp>
      <p:sp>
        <p:nvSpPr>
          <p:cNvPr id="3" name="Content Placeholder 2"/>
          <p:cNvSpPr>
            <a:spLocks noGrp="1"/>
          </p:cNvSpPr>
          <p:nvPr>
            <p:ph idx="1"/>
          </p:nvPr>
        </p:nvSpPr>
        <p:spPr>
          <a:xfrm>
            <a:off x="457200" y="1676400"/>
            <a:ext cx="4648200" cy="5029200"/>
          </a:xfrm>
        </p:spPr>
        <p:style>
          <a:lnRef idx="2">
            <a:schemeClr val="accent1"/>
          </a:lnRef>
          <a:fillRef idx="1">
            <a:schemeClr val="lt1"/>
          </a:fillRef>
          <a:effectRef idx="0">
            <a:schemeClr val="accent1"/>
          </a:effectRef>
          <a:fontRef idx="minor">
            <a:schemeClr val="dk1"/>
          </a:fontRef>
        </p:style>
        <p:txBody>
          <a:bodyPr/>
          <a:lstStyle/>
          <a:p>
            <a:pPr marL="182880" lvl="1"/>
            <a:r>
              <a:rPr lang="en-US" altLang="en-US" sz="2400" dirty="0">
                <a:solidFill>
                  <a:schemeClr val="tx1"/>
                </a:solidFill>
                <a:latin typeface="Palatino Linotype" panose="02040502050505030304" pitchFamily="18" charset="0"/>
              </a:rPr>
              <a:t>A </a:t>
            </a:r>
            <a:r>
              <a:rPr lang="en-US" altLang="en-US" sz="2400" i="1" dirty="0">
                <a:solidFill>
                  <a:schemeClr val="tx1"/>
                </a:solidFill>
                <a:latin typeface="Palatino Linotype" panose="02040502050505030304" pitchFamily="18" charset="0"/>
              </a:rPr>
              <a:t>savings and loan association</a:t>
            </a:r>
            <a:r>
              <a:rPr lang="en-US" altLang="en-US" sz="2400" dirty="0">
                <a:solidFill>
                  <a:schemeClr val="tx1"/>
                </a:solidFill>
                <a:latin typeface="Palatino Linotype" panose="02040502050505030304" pitchFamily="18" charset="0"/>
              </a:rPr>
              <a:t> (S&amp;L) is a financial institution that accepts checkable deposits and savings deposits and that makes personal, commercial, and home-purchase loans.</a:t>
            </a:r>
          </a:p>
          <a:p>
            <a:pPr marL="182880" lvl="1"/>
            <a:r>
              <a:rPr lang="en-US" altLang="en-US" sz="2400" dirty="0">
                <a:solidFill>
                  <a:schemeClr val="tx1"/>
                </a:solidFill>
                <a:latin typeface="Palatino Linotype" panose="02040502050505030304" pitchFamily="18" charset="0"/>
              </a:rPr>
              <a:t>A </a:t>
            </a:r>
            <a:r>
              <a:rPr lang="en-US" altLang="en-US" sz="2400" i="1" dirty="0">
                <a:solidFill>
                  <a:schemeClr val="tx1"/>
                </a:solidFill>
                <a:latin typeface="Palatino Linotype" panose="02040502050505030304" pitchFamily="18" charset="0"/>
              </a:rPr>
              <a:t>savings bank</a:t>
            </a:r>
            <a:r>
              <a:rPr lang="en-US" altLang="en-US" sz="2400" dirty="0">
                <a:solidFill>
                  <a:schemeClr val="tx1"/>
                </a:solidFill>
                <a:latin typeface="Palatino Linotype" panose="02040502050505030304" pitchFamily="18" charset="0"/>
              </a:rPr>
              <a:t> is a financial institution that accepts savings deposits and makes mostly consumer and home-purchase loans. </a:t>
            </a:r>
            <a:endParaRPr lang="en-US" dirty="0">
              <a:latin typeface="Palatino Linotype" panose="02040502050505030304" pitchFamily="18" charset="0"/>
            </a:endParaRPr>
          </a:p>
        </p:txBody>
      </p:sp>
      <p:pic>
        <p:nvPicPr>
          <p:cNvPr id="4098" name="Picture 2" descr="http://www.antiquetoyworld.com/wp-content/uploads/2011/01/2011_02_mechbank_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1524000"/>
            <a:ext cx="3505200" cy="44958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8816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533400"/>
            <a:ext cx="5715000" cy="990600"/>
          </a:xfrm>
          <a:ln>
            <a:solidFill>
              <a:schemeClr val="accent1"/>
            </a:solidFill>
          </a:ln>
        </p:spPr>
        <p:txBody>
          <a:bodyPr>
            <a:normAutofit/>
          </a:bodyPr>
          <a:lstStyle/>
          <a:p>
            <a:r>
              <a:rPr lang="en-US" dirty="0">
                <a:latin typeface="Palatino Linotype" panose="02040502050505030304" pitchFamily="18" charset="0"/>
              </a:rPr>
              <a:t>Thrift Institutions, Cont’d. </a:t>
            </a:r>
          </a:p>
        </p:txBody>
      </p:sp>
      <p:sp>
        <p:nvSpPr>
          <p:cNvPr id="3" name="Content Placeholder 2"/>
          <p:cNvSpPr>
            <a:spLocks noGrp="1"/>
          </p:cNvSpPr>
          <p:nvPr>
            <p:ph idx="1"/>
          </p:nvPr>
        </p:nvSpPr>
        <p:spPr>
          <a:xfrm>
            <a:off x="4191000" y="1600200"/>
            <a:ext cx="4495800" cy="4876800"/>
          </a:xfrm>
        </p:spPr>
        <p:style>
          <a:lnRef idx="2">
            <a:schemeClr val="accent1"/>
          </a:lnRef>
          <a:fillRef idx="1">
            <a:schemeClr val="lt1"/>
          </a:fillRef>
          <a:effectRef idx="0">
            <a:schemeClr val="accent1"/>
          </a:effectRef>
          <a:fontRef idx="minor">
            <a:schemeClr val="dk1"/>
          </a:fontRef>
        </p:style>
        <p:txBody>
          <a:bodyPr>
            <a:normAutofit/>
          </a:bodyPr>
          <a:lstStyle/>
          <a:p>
            <a:pPr marL="182880" lvl="1"/>
            <a:r>
              <a:rPr lang="en-US" altLang="en-US" sz="2400" dirty="0">
                <a:solidFill>
                  <a:schemeClr val="tx1"/>
                </a:solidFill>
                <a:latin typeface="Palatino Linotype" panose="02040502050505030304" pitchFamily="18" charset="0"/>
              </a:rPr>
              <a:t>A </a:t>
            </a:r>
            <a:r>
              <a:rPr lang="en-US" altLang="en-US" sz="2400" i="1" dirty="0">
                <a:solidFill>
                  <a:schemeClr val="tx1"/>
                </a:solidFill>
                <a:latin typeface="Palatino Linotype" panose="02040502050505030304" pitchFamily="18" charset="0"/>
              </a:rPr>
              <a:t>credit union</a:t>
            </a:r>
            <a:r>
              <a:rPr lang="en-US" altLang="en-US" sz="2400" dirty="0">
                <a:solidFill>
                  <a:schemeClr val="tx1"/>
                </a:solidFill>
                <a:latin typeface="Palatino Linotype" panose="02040502050505030304" pitchFamily="18" charset="0"/>
              </a:rPr>
              <a:t> is a financial institution owned by a social or economic group, such as a firm’s employees, that accepts savings deposits and makes mostly consumer loans.</a:t>
            </a:r>
          </a:p>
          <a:p>
            <a:pPr marL="182880" lvl="1"/>
            <a:r>
              <a:rPr lang="en-US" altLang="en-US" sz="2400" dirty="0">
                <a:solidFill>
                  <a:schemeClr val="tx1"/>
                </a:solidFill>
                <a:latin typeface="Palatino Linotype" panose="02040502050505030304" pitchFamily="18" charset="0"/>
              </a:rPr>
              <a:t>****Like commercial banks, thrift institutions hold reserves and must meet minimum reserve ratios set by the Fed.</a:t>
            </a:r>
            <a:endParaRPr lang="en-US" dirty="0">
              <a:solidFill>
                <a:schemeClr val="tx1"/>
              </a:solidFill>
              <a:latin typeface="Palatino Linotype" panose="02040502050505030304" pitchFamily="18"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3657600" cy="4191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606049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5" name="Group 5"/>
          <p:cNvGrpSpPr>
            <a:grpSpLocks/>
          </p:cNvGrpSpPr>
          <p:nvPr/>
        </p:nvGrpSpPr>
        <p:grpSpPr bwMode="auto">
          <a:xfrm>
            <a:off x="1833563" y="1665288"/>
            <a:ext cx="6954837" cy="3743325"/>
            <a:chOff x="488" y="977"/>
            <a:chExt cx="4784" cy="2358"/>
          </a:xfrm>
        </p:grpSpPr>
        <p:sp>
          <p:nvSpPr>
            <p:cNvPr id="28691" name="Line 3"/>
            <p:cNvSpPr>
              <a:spLocks noChangeShapeType="1"/>
            </p:cNvSpPr>
            <p:nvPr/>
          </p:nvSpPr>
          <p:spPr bwMode="auto">
            <a:xfrm>
              <a:off x="488" y="977"/>
              <a:ext cx="478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sp>
          <p:nvSpPr>
            <p:cNvPr id="28692" name="Line 4"/>
            <p:cNvSpPr>
              <a:spLocks noChangeShapeType="1"/>
            </p:cNvSpPr>
            <p:nvPr/>
          </p:nvSpPr>
          <p:spPr bwMode="auto">
            <a:xfrm>
              <a:off x="2884" y="985"/>
              <a:ext cx="0" cy="23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grpSp>
      <p:sp>
        <p:nvSpPr>
          <p:cNvPr id="20498" name="Rectangle 18"/>
          <p:cNvSpPr>
            <a:spLocks noChangeArrowheads="1"/>
          </p:cNvSpPr>
          <p:nvPr/>
        </p:nvSpPr>
        <p:spPr bwMode="auto">
          <a:xfrm>
            <a:off x="2462213" y="95250"/>
            <a:ext cx="5470525"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lnSpc>
                <a:spcPct val="80000"/>
              </a:lnSpc>
              <a:spcBef>
                <a:spcPct val="0"/>
              </a:spcBef>
              <a:spcAft>
                <a:spcPct val="0"/>
              </a:spcAft>
            </a:pPr>
            <a:r>
              <a:rPr lang="en-US" altLang="en-US" sz="4000" b="1">
                <a:solidFill>
                  <a:srgbClr val="000099"/>
                </a:solidFill>
              </a:rPr>
              <a:t>FORMATION OF A</a:t>
            </a:r>
          </a:p>
          <a:p>
            <a:pPr algn="ctr" fontAlgn="base">
              <a:lnSpc>
                <a:spcPct val="80000"/>
              </a:lnSpc>
              <a:spcBef>
                <a:spcPct val="0"/>
              </a:spcBef>
              <a:spcAft>
                <a:spcPct val="0"/>
              </a:spcAft>
            </a:pPr>
            <a:r>
              <a:rPr lang="en-US" altLang="en-US" sz="4000" b="1">
                <a:solidFill>
                  <a:srgbClr val="000099"/>
                </a:solidFill>
              </a:rPr>
              <a:t>COMMERCIAL BANK</a:t>
            </a:r>
          </a:p>
        </p:txBody>
      </p:sp>
      <p:sp>
        <p:nvSpPr>
          <p:cNvPr id="20499" name="Rectangle 19"/>
          <p:cNvSpPr>
            <a:spLocks noChangeArrowheads="1"/>
          </p:cNvSpPr>
          <p:nvPr/>
        </p:nvSpPr>
        <p:spPr bwMode="auto">
          <a:xfrm>
            <a:off x="1733550" y="1304925"/>
            <a:ext cx="12001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000" b="1">
                <a:solidFill>
                  <a:srgbClr val="000000"/>
                </a:solidFill>
              </a:rPr>
              <a:t>ASSETS</a:t>
            </a:r>
          </a:p>
        </p:txBody>
      </p:sp>
      <p:sp>
        <p:nvSpPr>
          <p:cNvPr id="20500" name="Rectangle 20"/>
          <p:cNvSpPr>
            <a:spLocks noChangeArrowheads="1"/>
          </p:cNvSpPr>
          <p:nvPr/>
        </p:nvSpPr>
        <p:spPr bwMode="auto">
          <a:xfrm>
            <a:off x="6632575" y="1000125"/>
            <a:ext cx="22574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fontAlgn="base">
              <a:spcBef>
                <a:spcPct val="0"/>
              </a:spcBef>
              <a:spcAft>
                <a:spcPct val="0"/>
              </a:spcAft>
            </a:pPr>
            <a:r>
              <a:rPr lang="en-US" altLang="en-US" sz="2000" b="1">
                <a:solidFill>
                  <a:srgbClr val="000000"/>
                </a:solidFill>
              </a:rPr>
              <a:t>LIABILITIES AND</a:t>
            </a:r>
          </a:p>
          <a:p>
            <a:pPr algn="r" fontAlgn="base">
              <a:spcBef>
                <a:spcPct val="0"/>
              </a:spcBef>
              <a:spcAft>
                <a:spcPct val="0"/>
              </a:spcAft>
            </a:pPr>
            <a:r>
              <a:rPr lang="en-US" altLang="en-US" sz="2000" b="1">
                <a:solidFill>
                  <a:srgbClr val="000000"/>
                </a:solidFill>
              </a:rPr>
              <a:t>NET WORTH</a:t>
            </a:r>
          </a:p>
        </p:txBody>
      </p:sp>
      <p:grpSp>
        <p:nvGrpSpPr>
          <p:cNvPr id="20502" name="Group 22"/>
          <p:cNvGrpSpPr>
            <a:grpSpLocks/>
          </p:cNvGrpSpPr>
          <p:nvPr/>
        </p:nvGrpSpPr>
        <p:grpSpPr bwMode="auto">
          <a:xfrm>
            <a:off x="2222500" y="2106613"/>
            <a:ext cx="5935663" cy="3568700"/>
            <a:chOff x="1272" y="1327"/>
            <a:chExt cx="3739" cy="2248"/>
          </a:xfrm>
        </p:grpSpPr>
        <p:grpSp>
          <p:nvGrpSpPr>
            <p:cNvPr id="28679" name="Group 23"/>
            <p:cNvGrpSpPr>
              <a:grpSpLocks/>
            </p:cNvGrpSpPr>
            <p:nvPr/>
          </p:nvGrpSpPr>
          <p:grpSpPr bwMode="auto">
            <a:xfrm>
              <a:off x="1272" y="1327"/>
              <a:ext cx="3739" cy="2248"/>
              <a:chOff x="1272" y="1327"/>
              <a:chExt cx="3739" cy="2248"/>
            </a:xfrm>
          </p:grpSpPr>
          <p:sp>
            <p:nvSpPr>
              <p:cNvPr id="28681" name="Freeform 24"/>
              <p:cNvSpPr>
                <a:spLocks/>
              </p:cNvSpPr>
              <p:nvPr/>
            </p:nvSpPr>
            <p:spPr bwMode="auto">
              <a:xfrm>
                <a:off x="1302" y="1347"/>
                <a:ext cx="2149" cy="2208"/>
              </a:xfrm>
              <a:custGeom>
                <a:avLst/>
                <a:gdLst>
                  <a:gd name="T0" fmla="*/ 0 w 2149"/>
                  <a:gd name="T1" fmla="*/ 2207 h 2208"/>
                  <a:gd name="T2" fmla="*/ 2148 w 2149"/>
                  <a:gd name="T3" fmla="*/ 2207 h 2208"/>
                  <a:gd name="T4" fmla="*/ 2148 w 2149"/>
                  <a:gd name="T5" fmla="*/ 0 h 2208"/>
                  <a:gd name="T6" fmla="*/ 0 w 2149"/>
                  <a:gd name="T7" fmla="*/ 0 h 2208"/>
                  <a:gd name="T8" fmla="*/ 0 w 2149"/>
                  <a:gd name="T9" fmla="*/ 2207 h 22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9" h="2208">
                    <a:moveTo>
                      <a:pt x="0" y="2207"/>
                    </a:moveTo>
                    <a:lnTo>
                      <a:pt x="2148" y="2207"/>
                    </a:lnTo>
                    <a:lnTo>
                      <a:pt x="2148" y="0"/>
                    </a:lnTo>
                    <a:lnTo>
                      <a:pt x="0" y="0"/>
                    </a:lnTo>
                    <a:lnTo>
                      <a:pt x="0" y="2207"/>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28682" name="Freeform 25"/>
              <p:cNvSpPr>
                <a:spLocks/>
              </p:cNvSpPr>
              <p:nvPr/>
            </p:nvSpPr>
            <p:spPr bwMode="auto">
              <a:xfrm>
                <a:off x="2782" y="1913"/>
                <a:ext cx="1132" cy="1056"/>
              </a:xfrm>
              <a:custGeom>
                <a:avLst/>
                <a:gdLst>
                  <a:gd name="T0" fmla="*/ 0 w 1132"/>
                  <a:gd name="T1" fmla="*/ 0 h 1056"/>
                  <a:gd name="T2" fmla="*/ 0 w 1132"/>
                  <a:gd name="T3" fmla="*/ 111 h 1056"/>
                  <a:gd name="T4" fmla="*/ 30 w 1132"/>
                  <a:gd name="T5" fmla="*/ 181 h 1056"/>
                  <a:gd name="T6" fmla="*/ 100 w 1132"/>
                  <a:gd name="T7" fmla="*/ 252 h 1056"/>
                  <a:gd name="T8" fmla="*/ 190 w 1132"/>
                  <a:gd name="T9" fmla="*/ 291 h 1056"/>
                  <a:gd name="T10" fmla="*/ 490 w 1132"/>
                  <a:gd name="T11" fmla="*/ 291 h 1056"/>
                  <a:gd name="T12" fmla="*/ 490 w 1132"/>
                  <a:gd name="T13" fmla="*/ 412 h 1056"/>
                  <a:gd name="T14" fmla="*/ 510 w 1132"/>
                  <a:gd name="T15" fmla="*/ 492 h 1056"/>
                  <a:gd name="T16" fmla="*/ 570 w 1132"/>
                  <a:gd name="T17" fmla="*/ 583 h 1056"/>
                  <a:gd name="T18" fmla="*/ 631 w 1132"/>
                  <a:gd name="T19" fmla="*/ 622 h 1056"/>
                  <a:gd name="T20" fmla="*/ 681 w 1132"/>
                  <a:gd name="T21" fmla="*/ 653 h 1056"/>
                  <a:gd name="T22" fmla="*/ 681 w 1132"/>
                  <a:gd name="T23" fmla="*/ 1055 h 1056"/>
                  <a:gd name="T24" fmla="*/ 821 w 1132"/>
                  <a:gd name="T25" fmla="*/ 1055 h 1056"/>
                  <a:gd name="T26" fmla="*/ 931 w 1132"/>
                  <a:gd name="T27" fmla="*/ 1025 h 1056"/>
                  <a:gd name="T28" fmla="*/ 1032 w 1132"/>
                  <a:gd name="T29" fmla="*/ 965 h 1056"/>
                  <a:gd name="T30" fmla="*/ 1131 w 1132"/>
                  <a:gd name="T31" fmla="*/ 834 h 1056"/>
                  <a:gd name="T32" fmla="*/ 1131 w 1132"/>
                  <a:gd name="T33" fmla="*/ 262 h 1056"/>
                  <a:gd name="T34" fmla="*/ 1071 w 1132"/>
                  <a:gd name="T35" fmla="*/ 141 h 1056"/>
                  <a:gd name="T36" fmla="*/ 992 w 1132"/>
                  <a:gd name="T37" fmla="*/ 61 h 1056"/>
                  <a:gd name="T38" fmla="*/ 891 w 1132"/>
                  <a:gd name="T39" fmla="*/ 11 h 1056"/>
                  <a:gd name="T40" fmla="*/ 811 w 1132"/>
                  <a:gd name="T41" fmla="*/ 0 h 1056"/>
                  <a:gd name="T42" fmla="*/ 0 w 1132"/>
                  <a:gd name="T43" fmla="*/ 0 h 10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32" h="1056">
                    <a:moveTo>
                      <a:pt x="0" y="0"/>
                    </a:moveTo>
                    <a:lnTo>
                      <a:pt x="0" y="111"/>
                    </a:lnTo>
                    <a:lnTo>
                      <a:pt x="30" y="181"/>
                    </a:lnTo>
                    <a:lnTo>
                      <a:pt x="100" y="252"/>
                    </a:lnTo>
                    <a:lnTo>
                      <a:pt x="190" y="291"/>
                    </a:lnTo>
                    <a:lnTo>
                      <a:pt x="490" y="291"/>
                    </a:lnTo>
                    <a:lnTo>
                      <a:pt x="490" y="412"/>
                    </a:lnTo>
                    <a:lnTo>
                      <a:pt x="510" y="492"/>
                    </a:lnTo>
                    <a:lnTo>
                      <a:pt x="570" y="583"/>
                    </a:lnTo>
                    <a:lnTo>
                      <a:pt x="631" y="622"/>
                    </a:lnTo>
                    <a:lnTo>
                      <a:pt x="681" y="653"/>
                    </a:lnTo>
                    <a:lnTo>
                      <a:pt x="681" y="1055"/>
                    </a:lnTo>
                    <a:lnTo>
                      <a:pt x="821" y="1055"/>
                    </a:lnTo>
                    <a:lnTo>
                      <a:pt x="931" y="1025"/>
                    </a:lnTo>
                    <a:lnTo>
                      <a:pt x="1032" y="965"/>
                    </a:lnTo>
                    <a:lnTo>
                      <a:pt x="1131" y="834"/>
                    </a:lnTo>
                    <a:lnTo>
                      <a:pt x="1131" y="262"/>
                    </a:lnTo>
                    <a:lnTo>
                      <a:pt x="1071" y="141"/>
                    </a:lnTo>
                    <a:lnTo>
                      <a:pt x="992" y="61"/>
                    </a:lnTo>
                    <a:lnTo>
                      <a:pt x="891" y="11"/>
                    </a:lnTo>
                    <a:lnTo>
                      <a:pt x="811" y="0"/>
                    </a:lnTo>
                    <a:lnTo>
                      <a:pt x="0" y="0"/>
                    </a:lnTo>
                  </a:path>
                </a:pathLst>
              </a:custGeom>
              <a:solidFill>
                <a:srgbClr val="FFC98E"/>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28683" name="Freeform 26"/>
              <p:cNvSpPr>
                <a:spLocks/>
              </p:cNvSpPr>
              <p:nvPr/>
            </p:nvSpPr>
            <p:spPr bwMode="auto">
              <a:xfrm>
                <a:off x="3929" y="1913"/>
                <a:ext cx="216" cy="1106"/>
              </a:xfrm>
              <a:custGeom>
                <a:avLst/>
                <a:gdLst>
                  <a:gd name="T0" fmla="*/ 215 w 216"/>
                  <a:gd name="T1" fmla="*/ 1105 h 1106"/>
                  <a:gd name="T2" fmla="*/ 147 w 216"/>
                  <a:gd name="T3" fmla="*/ 1105 h 1106"/>
                  <a:gd name="T4" fmla="*/ 89 w 216"/>
                  <a:gd name="T5" fmla="*/ 1075 h 1106"/>
                  <a:gd name="T6" fmla="*/ 30 w 216"/>
                  <a:gd name="T7" fmla="*/ 1015 h 1106"/>
                  <a:gd name="T8" fmla="*/ 0 w 216"/>
                  <a:gd name="T9" fmla="*/ 955 h 1106"/>
                  <a:gd name="T10" fmla="*/ 0 w 216"/>
                  <a:gd name="T11" fmla="*/ 0 h 1106"/>
                  <a:gd name="T12" fmla="*/ 215 w 216"/>
                  <a:gd name="T13" fmla="*/ 0 h 1106"/>
                  <a:gd name="T14" fmla="*/ 215 w 216"/>
                  <a:gd name="T15" fmla="*/ 1105 h 1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 h="1106">
                    <a:moveTo>
                      <a:pt x="215" y="1105"/>
                    </a:moveTo>
                    <a:lnTo>
                      <a:pt x="147" y="1105"/>
                    </a:lnTo>
                    <a:lnTo>
                      <a:pt x="89" y="1075"/>
                    </a:lnTo>
                    <a:lnTo>
                      <a:pt x="30" y="1015"/>
                    </a:lnTo>
                    <a:lnTo>
                      <a:pt x="0" y="955"/>
                    </a:lnTo>
                    <a:lnTo>
                      <a:pt x="0" y="0"/>
                    </a:lnTo>
                    <a:lnTo>
                      <a:pt x="215" y="0"/>
                    </a:lnTo>
                    <a:lnTo>
                      <a:pt x="215" y="1105"/>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28684" name="Freeform 27"/>
              <p:cNvSpPr>
                <a:spLocks/>
              </p:cNvSpPr>
              <p:nvPr/>
            </p:nvSpPr>
            <p:spPr bwMode="auto">
              <a:xfrm>
                <a:off x="4282" y="1823"/>
                <a:ext cx="508" cy="1297"/>
              </a:xfrm>
              <a:custGeom>
                <a:avLst/>
                <a:gdLst>
                  <a:gd name="T0" fmla="*/ 0 w 508"/>
                  <a:gd name="T1" fmla="*/ 1296 h 1297"/>
                  <a:gd name="T2" fmla="*/ 0 w 508"/>
                  <a:gd name="T3" fmla="*/ 0 h 1297"/>
                  <a:gd name="T4" fmla="*/ 507 w 508"/>
                  <a:gd name="T5" fmla="*/ 0 h 1297"/>
                  <a:gd name="T6" fmla="*/ 507 w 508"/>
                  <a:gd name="T7" fmla="*/ 1296 h 1297"/>
                  <a:gd name="T8" fmla="*/ 0 w 508"/>
                  <a:gd name="T9" fmla="*/ 1296 h 12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8" h="1297">
                    <a:moveTo>
                      <a:pt x="0" y="1296"/>
                    </a:moveTo>
                    <a:lnTo>
                      <a:pt x="0" y="0"/>
                    </a:lnTo>
                    <a:lnTo>
                      <a:pt x="507" y="0"/>
                    </a:lnTo>
                    <a:lnTo>
                      <a:pt x="507" y="1296"/>
                    </a:lnTo>
                    <a:lnTo>
                      <a:pt x="0" y="1296"/>
                    </a:lnTo>
                  </a:path>
                </a:pathLst>
              </a:custGeom>
              <a:solidFill>
                <a:srgbClr val="FFEA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28685" name="Freeform 28"/>
              <p:cNvSpPr>
                <a:spLocks/>
              </p:cNvSpPr>
              <p:nvPr/>
            </p:nvSpPr>
            <p:spPr bwMode="auto">
              <a:xfrm>
                <a:off x="4121" y="1801"/>
                <a:ext cx="890" cy="1340"/>
              </a:xfrm>
              <a:custGeom>
                <a:avLst/>
                <a:gdLst>
                  <a:gd name="T0" fmla="*/ 248 w 890"/>
                  <a:gd name="T1" fmla="*/ 0 h 1340"/>
                  <a:gd name="T2" fmla="*/ 273 w 890"/>
                  <a:gd name="T3" fmla="*/ 36 h 1340"/>
                  <a:gd name="T4" fmla="*/ 288 w 890"/>
                  <a:gd name="T5" fmla="*/ 72 h 1340"/>
                  <a:gd name="T6" fmla="*/ 297 w 890"/>
                  <a:gd name="T7" fmla="*/ 110 h 1340"/>
                  <a:gd name="T8" fmla="*/ 299 w 890"/>
                  <a:gd name="T9" fmla="*/ 148 h 1340"/>
                  <a:gd name="T10" fmla="*/ 292 w 890"/>
                  <a:gd name="T11" fmla="*/ 187 h 1340"/>
                  <a:gd name="T12" fmla="*/ 280 w 890"/>
                  <a:gd name="T13" fmla="*/ 224 h 1340"/>
                  <a:gd name="T14" fmla="*/ 260 w 890"/>
                  <a:gd name="T15" fmla="*/ 257 h 1340"/>
                  <a:gd name="T16" fmla="*/ 234 w 890"/>
                  <a:gd name="T17" fmla="*/ 291 h 1340"/>
                  <a:gd name="T18" fmla="*/ 216 w 890"/>
                  <a:gd name="T19" fmla="*/ 326 h 1340"/>
                  <a:gd name="T20" fmla="*/ 204 w 890"/>
                  <a:gd name="T21" fmla="*/ 362 h 1340"/>
                  <a:gd name="T22" fmla="*/ 199 w 890"/>
                  <a:gd name="T23" fmla="*/ 400 h 1340"/>
                  <a:gd name="T24" fmla="*/ 201 w 890"/>
                  <a:gd name="T25" fmla="*/ 439 h 1340"/>
                  <a:gd name="T26" fmla="*/ 210 w 890"/>
                  <a:gd name="T27" fmla="*/ 477 h 1340"/>
                  <a:gd name="T28" fmla="*/ 226 w 890"/>
                  <a:gd name="T29" fmla="*/ 513 h 1340"/>
                  <a:gd name="T30" fmla="*/ 248 w 890"/>
                  <a:gd name="T31" fmla="*/ 544 h 1340"/>
                  <a:gd name="T32" fmla="*/ 273 w 890"/>
                  <a:gd name="T33" fmla="*/ 579 h 1340"/>
                  <a:gd name="T34" fmla="*/ 288 w 890"/>
                  <a:gd name="T35" fmla="*/ 615 h 1340"/>
                  <a:gd name="T36" fmla="*/ 297 w 890"/>
                  <a:gd name="T37" fmla="*/ 653 h 1340"/>
                  <a:gd name="T38" fmla="*/ 299 w 890"/>
                  <a:gd name="T39" fmla="*/ 692 h 1340"/>
                  <a:gd name="T40" fmla="*/ 292 w 890"/>
                  <a:gd name="T41" fmla="*/ 730 h 1340"/>
                  <a:gd name="T42" fmla="*/ 280 w 890"/>
                  <a:gd name="T43" fmla="*/ 767 h 1340"/>
                  <a:gd name="T44" fmla="*/ 260 w 890"/>
                  <a:gd name="T45" fmla="*/ 800 h 1340"/>
                  <a:gd name="T46" fmla="*/ 235 w 890"/>
                  <a:gd name="T47" fmla="*/ 833 h 1340"/>
                  <a:gd name="T48" fmla="*/ 216 w 890"/>
                  <a:gd name="T49" fmla="*/ 868 h 1340"/>
                  <a:gd name="T50" fmla="*/ 204 w 890"/>
                  <a:gd name="T51" fmla="*/ 905 h 1340"/>
                  <a:gd name="T52" fmla="*/ 199 w 890"/>
                  <a:gd name="T53" fmla="*/ 943 h 1340"/>
                  <a:gd name="T54" fmla="*/ 202 w 890"/>
                  <a:gd name="T55" fmla="*/ 983 h 1340"/>
                  <a:gd name="T56" fmla="*/ 211 w 890"/>
                  <a:gd name="T57" fmla="*/ 1019 h 1340"/>
                  <a:gd name="T58" fmla="*/ 227 w 890"/>
                  <a:gd name="T59" fmla="*/ 1055 h 1340"/>
                  <a:gd name="T60" fmla="*/ 249 w 890"/>
                  <a:gd name="T61" fmla="*/ 1086 h 1340"/>
                  <a:gd name="T62" fmla="*/ 273 w 890"/>
                  <a:gd name="T63" fmla="*/ 1122 h 1340"/>
                  <a:gd name="T64" fmla="*/ 289 w 890"/>
                  <a:gd name="T65" fmla="*/ 1158 h 1340"/>
                  <a:gd name="T66" fmla="*/ 297 w 890"/>
                  <a:gd name="T67" fmla="*/ 1196 h 1340"/>
                  <a:gd name="T68" fmla="*/ 299 w 890"/>
                  <a:gd name="T69" fmla="*/ 1234 h 1340"/>
                  <a:gd name="T70" fmla="*/ 293 w 890"/>
                  <a:gd name="T71" fmla="*/ 1272 h 1340"/>
                  <a:gd name="T72" fmla="*/ 889 w 890"/>
                  <a:gd name="T73" fmla="*/ 1288 h 1340"/>
                  <a:gd name="T74" fmla="*/ 0 w 890"/>
                  <a:gd name="T75" fmla="*/ 1339 h 13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90" h="1340">
                    <a:moveTo>
                      <a:pt x="0" y="1"/>
                    </a:moveTo>
                    <a:lnTo>
                      <a:pt x="248" y="0"/>
                    </a:lnTo>
                    <a:lnTo>
                      <a:pt x="263" y="20"/>
                    </a:lnTo>
                    <a:lnTo>
                      <a:pt x="273" y="36"/>
                    </a:lnTo>
                    <a:lnTo>
                      <a:pt x="281" y="54"/>
                    </a:lnTo>
                    <a:lnTo>
                      <a:pt x="288" y="72"/>
                    </a:lnTo>
                    <a:lnTo>
                      <a:pt x="293" y="91"/>
                    </a:lnTo>
                    <a:lnTo>
                      <a:pt x="297" y="110"/>
                    </a:lnTo>
                    <a:lnTo>
                      <a:pt x="299" y="129"/>
                    </a:lnTo>
                    <a:lnTo>
                      <a:pt x="299" y="148"/>
                    </a:lnTo>
                    <a:lnTo>
                      <a:pt x="296" y="167"/>
                    </a:lnTo>
                    <a:lnTo>
                      <a:pt x="292" y="187"/>
                    </a:lnTo>
                    <a:lnTo>
                      <a:pt x="287" y="205"/>
                    </a:lnTo>
                    <a:lnTo>
                      <a:pt x="280" y="224"/>
                    </a:lnTo>
                    <a:lnTo>
                      <a:pt x="271" y="241"/>
                    </a:lnTo>
                    <a:lnTo>
                      <a:pt x="260" y="257"/>
                    </a:lnTo>
                    <a:lnTo>
                      <a:pt x="246" y="276"/>
                    </a:lnTo>
                    <a:lnTo>
                      <a:pt x="234" y="291"/>
                    </a:lnTo>
                    <a:lnTo>
                      <a:pt x="223" y="308"/>
                    </a:lnTo>
                    <a:lnTo>
                      <a:pt x="216" y="326"/>
                    </a:lnTo>
                    <a:lnTo>
                      <a:pt x="209" y="343"/>
                    </a:lnTo>
                    <a:lnTo>
                      <a:pt x="204" y="362"/>
                    </a:lnTo>
                    <a:lnTo>
                      <a:pt x="200" y="381"/>
                    </a:lnTo>
                    <a:lnTo>
                      <a:pt x="199" y="400"/>
                    </a:lnTo>
                    <a:lnTo>
                      <a:pt x="199" y="420"/>
                    </a:lnTo>
                    <a:lnTo>
                      <a:pt x="201" y="439"/>
                    </a:lnTo>
                    <a:lnTo>
                      <a:pt x="205" y="458"/>
                    </a:lnTo>
                    <a:lnTo>
                      <a:pt x="210" y="477"/>
                    </a:lnTo>
                    <a:lnTo>
                      <a:pt x="218" y="496"/>
                    </a:lnTo>
                    <a:lnTo>
                      <a:pt x="226" y="513"/>
                    </a:lnTo>
                    <a:lnTo>
                      <a:pt x="236" y="530"/>
                    </a:lnTo>
                    <a:lnTo>
                      <a:pt x="248" y="544"/>
                    </a:lnTo>
                    <a:lnTo>
                      <a:pt x="263" y="562"/>
                    </a:lnTo>
                    <a:lnTo>
                      <a:pt x="273" y="579"/>
                    </a:lnTo>
                    <a:lnTo>
                      <a:pt x="281" y="597"/>
                    </a:lnTo>
                    <a:lnTo>
                      <a:pt x="288" y="615"/>
                    </a:lnTo>
                    <a:lnTo>
                      <a:pt x="293" y="634"/>
                    </a:lnTo>
                    <a:lnTo>
                      <a:pt x="297" y="653"/>
                    </a:lnTo>
                    <a:lnTo>
                      <a:pt x="299" y="672"/>
                    </a:lnTo>
                    <a:lnTo>
                      <a:pt x="299" y="692"/>
                    </a:lnTo>
                    <a:lnTo>
                      <a:pt x="296" y="711"/>
                    </a:lnTo>
                    <a:lnTo>
                      <a:pt x="292" y="730"/>
                    </a:lnTo>
                    <a:lnTo>
                      <a:pt x="287" y="749"/>
                    </a:lnTo>
                    <a:lnTo>
                      <a:pt x="280" y="767"/>
                    </a:lnTo>
                    <a:lnTo>
                      <a:pt x="271" y="783"/>
                    </a:lnTo>
                    <a:lnTo>
                      <a:pt x="260" y="800"/>
                    </a:lnTo>
                    <a:lnTo>
                      <a:pt x="248" y="815"/>
                    </a:lnTo>
                    <a:lnTo>
                      <a:pt x="235" y="833"/>
                    </a:lnTo>
                    <a:lnTo>
                      <a:pt x="224" y="850"/>
                    </a:lnTo>
                    <a:lnTo>
                      <a:pt x="216" y="868"/>
                    </a:lnTo>
                    <a:lnTo>
                      <a:pt x="210" y="886"/>
                    </a:lnTo>
                    <a:lnTo>
                      <a:pt x="204" y="905"/>
                    </a:lnTo>
                    <a:lnTo>
                      <a:pt x="201" y="924"/>
                    </a:lnTo>
                    <a:lnTo>
                      <a:pt x="199" y="943"/>
                    </a:lnTo>
                    <a:lnTo>
                      <a:pt x="199" y="963"/>
                    </a:lnTo>
                    <a:lnTo>
                      <a:pt x="202" y="983"/>
                    </a:lnTo>
                    <a:lnTo>
                      <a:pt x="206" y="1001"/>
                    </a:lnTo>
                    <a:lnTo>
                      <a:pt x="211" y="1019"/>
                    </a:lnTo>
                    <a:lnTo>
                      <a:pt x="218" y="1038"/>
                    </a:lnTo>
                    <a:lnTo>
                      <a:pt x="227" y="1055"/>
                    </a:lnTo>
                    <a:lnTo>
                      <a:pt x="237" y="1072"/>
                    </a:lnTo>
                    <a:lnTo>
                      <a:pt x="249" y="1086"/>
                    </a:lnTo>
                    <a:lnTo>
                      <a:pt x="263" y="1105"/>
                    </a:lnTo>
                    <a:lnTo>
                      <a:pt x="273" y="1122"/>
                    </a:lnTo>
                    <a:lnTo>
                      <a:pt x="282" y="1140"/>
                    </a:lnTo>
                    <a:lnTo>
                      <a:pt x="289" y="1158"/>
                    </a:lnTo>
                    <a:lnTo>
                      <a:pt x="294" y="1177"/>
                    </a:lnTo>
                    <a:lnTo>
                      <a:pt x="297" y="1196"/>
                    </a:lnTo>
                    <a:lnTo>
                      <a:pt x="299" y="1215"/>
                    </a:lnTo>
                    <a:lnTo>
                      <a:pt x="299" y="1234"/>
                    </a:lnTo>
                    <a:lnTo>
                      <a:pt x="297" y="1253"/>
                    </a:lnTo>
                    <a:lnTo>
                      <a:pt x="293" y="1272"/>
                    </a:lnTo>
                    <a:lnTo>
                      <a:pt x="289" y="1288"/>
                    </a:lnTo>
                    <a:lnTo>
                      <a:pt x="889" y="1288"/>
                    </a:lnTo>
                    <a:lnTo>
                      <a:pt x="889" y="1339"/>
                    </a:lnTo>
                    <a:lnTo>
                      <a:pt x="0" y="1339"/>
                    </a:lnTo>
                    <a:lnTo>
                      <a:pt x="0" y="1"/>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28686" name="Freeform 29"/>
              <p:cNvSpPr>
                <a:spLocks/>
              </p:cNvSpPr>
              <p:nvPr/>
            </p:nvSpPr>
            <p:spPr bwMode="auto">
              <a:xfrm>
                <a:off x="4121" y="1802"/>
                <a:ext cx="890" cy="1343"/>
              </a:xfrm>
              <a:custGeom>
                <a:avLst/>
                <a:gdLst>
                  <a:gd name="T0" fmla="*/ 0 w 890"/>
                  <a:gd name="T1" fmla="*/ 51 h 1343"/>
                  <a:gd name="T2" fmla="*/ 577 w 890"/>
                  <a:gd name="T3" fmla="*/ 71 h 1343"/>
                  <a:gd name="T4" fmla="*/ 586 w 890"/>
                  <a:gd name="T5" fmla="*/ 109 h 1343"/>
                  <a:gd name="T6" fmla="*/ 588 w 890"/>
                  <a:gd name="T7" fmla="*/ 147 h 1343"/>
                  <a:gd name="T8" fmla="*/ 581 w 890"/>
                  <a:gd name="T9" fmla="*/ 186 h 1343"/>
                  <a:gd name="T10" fmla="*/ 569 w 890"/>
                  <a:gd name="T11" fmla="*/ 223 h 1343"/>
                  <a:gd name="T12" fmla="*/ 549 w 890"/>
                  <a:gd name="T13" fmla="*/ 256 h 1343"/>
                  <a:gd name="T14" fmla="*/ 523 w 890"/>
                  <a:gd name="T15" fmla="*/ 290 h 1343"/>
                  <a:gd name="T16" fmla="*/ 505 w 890"/>
                  <a:gd name="T17" fmla="*/ 325 h 1343"/>
                  <a:gd name="T18" fmla="*/ 493 w 890"/>
                  <a:gd name="T19" fmla="*/ 361 h 1343"/>
                  <a:gd name="T20" fmla="*/ 488 w 890"/>
                  <a:gd name="T21" fmla="*/ 399 h 1343"/>
                  <a:gd name="T22" fmla="*/ 490 w 890"/>
                  <a:gd name="T23" fmla="*/ 438 h 1343"/>
                  <a:gd name="T24" fmla="*/ 500 w 890"/>
                  <a:gd name="T25" fmla="*/ 476 h 1343"/>
                  <a:gd name="T26" fmla="*/ 516 w 890"/>
                  <a:gd name="T27" fmla="*/ 512 h 1343"/>
                  <a:gd name="T28" fmla="*/ 537 w 890"/>
                  <a:gd name="T29" fmla="*/ 543 h 1343"/>
                  <a:gd name="T30" fmla="*/ 562 w 890"/>
                  <a:gd name="T31" fmla="*/ 578 h 1343"/>
                  <a:gd name="T32" fmla="*/ 577 w 890"/>
                  <a:gd name="T33" fmla="*/ 614 h 1343"/>
                  <a:gd name="T34" fmla="*/ 586 w 890"/>
                  <a:gd name="T35" fmla="*/ 652 h 1343"/>
                  <a:gd name="T36" fmla="*/ 588 w 890"/>
                  <a:gd name="T37" fmla="*/ 691 h 1343"/>
                  <a:gd name="T38" fmla="*/ 581 w 890"/>
                  <a:gd name="T39" fmla="*/ 729 h 1343"/>
                  <a:gd name="T40" fmla="*/ 569 w 890"/>
                  <a:gd name="T41" fmla="*/ 766 h 1343"/>
                  <a:gd name="T42" fmla="*/ 549 w 890"/>
                  <a:gd name="T43" fmla="*/ 799 h 1343"/>
                  <a:gd name="T44" fmla="*/ 524 w 890"/>
                  <a:gd name="T45" fmla="*/ 832 h 1343"/>
                  <a:gd name="T46" fmla="*/ 506 w 890"/>
                  <a:gd name="T47" fmla="*/ 867 h 1343"/>
                  <a:gd name="T48" fmla="*/ 494 w 890"/>
                  <a:gd name="T49" fmla="*/ 904 h 1343"/>
                  <a:gd name="T50" fmla="*/ 488 w 890"/>
                  <a:gd name="T51" fmla="*/ 942 h 1343"/>
                  <a:gd name="T52" fmla="*/ 491 w 890"/>
                  <a:gd name="T53" fmla="*/ 982 h 1343"/>
                  <a:gd name="T54" fmla="*/ 500 w 890"/>
                  <a:gd name="T55" fmla="*/ 1018 h 1343"/>
                  <a:gd name="T56" fmla="*/ 517 w 890"/>
                  <a:gd name="T57" fmla="*/ 1054 h 1343"/>
                  <a:gd name="T58" fmla="*/ 538 w 890"/>
                  <a:gd name="T59" fmla="*/ 1085 h 1343"/>
                  <a:gd name="T60" fmla="*/ 563 w 890"/>
                  <a:gd name="T61" fmla="*/ 1121 h 1343"/>
                  <a:gd name="T62" fmla="*/ 578 w 890"/>
                  <a:gd name="T63" fmla="*/ 1157 h 1343"/>
                  <a:gd name="T64" fmla="*/ 587 w 890"/>
                  <a:gd name="T65" fmla="*/ 1195 h 1343"/>
                  <a:gd name="T66" fmla="*/ 589 w 890"/>
                  <a:gd name="T67" fmla="*/ 1233 h 1343"/>
                  <a:gd name="T68" fmla="*/ 582 w 890"/>
                  <a:gd name="T69" fmla="*/ 1271 h 1343"/>
                  <a:gd name="T70" fmla="*/ 569 w 890"/>
                  <a:gd name="T71" fmla="*/ 1308 h 1343"/>
                  <a:gd name="T72" fmla="*/ 550 w 890"/>
                  <a:gd name="T73" fmla="*/ 1342 h 1343"/>
                  <a:gd name="T74" fmla="*/ 889 w 890"/>
                  <a:gd name="T75" fmla="*/ 0 h 13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90" h="1343">
                    <a:moveTo>
                      <a:pt x="0" y="0"/>
                    </a:moveTo>
                    <a:lnTo>
                      <a:pt x="0" y="51"/>
                    </a:lnTo>
                    <a:lnTo>
                      <a:pt x="569" y="51"/>
                    </a:lnTo>
                    <a:lnTo>
                      <a:pt x="577" y="71"/>
                    </a:lnTo>
                    <a:lnTo>
                      <a:pt x="583" y="90"/>
                    </a:lnTo>
                    <a:lnTo>
                      <a:pt x="586" y="109"/>
                    </a:lnTo>
                    <a:lnTo>
                      <a:pt x="588" y="128"/>
                    </a:lnTo>
                    <a:lnTo>
                      <a:pt x="588" y="147"/>
                    </a:lnTo>
                    <a:lnTo>
                      <a:pt x="585" y="166"/>
                    </a:lnTo>
                    <a:lnTo>
                      <a:pt x="581" y="186"/>
                    </a:lnTo>
                    <a:lnTo>
                      <a:pt x="577" y="204"/>
                    </a:lnTo>
                    <a:lnTo>
                      <a:pt x="569" y="223"/>
                    </a:lnTo>
                    <a:lnTo>
                      <a:pt x="560" y="240"/>
                    </a:lnTo>
                    <a:lnTo>
                      <a:pt x="549" y="256"/>
                    </a:lnTo>
                    <a:lnTo>
                      <a:pt x="535" y="275"/>
                    </a:lnTo>
                    <a:lnTo>
                      <a:pt x="523" y="290"/>
                    </a:lnTo>
                    <a:lnTo>
                      <a:pt x="514" y="307"/>
                    </a:lnTo>
                    <a:lnTo>
                      <a:pt x="505" y="325"/>
                    </a:lnTo>
                    <a:lnTo>
                      <a:pt x="498" y="342"/>
                    </a:lnTo>
                    <a:lnTo>
                      <a:pt x="493" y="361"/>
                    </a:lnTo>
                    <a:lnTo>
                      <a:pt x="490" y="380"/>
                    </a:lnTo>
                    <a:lnTo>
                      <a:pt x="488" y="399"/>
                    </a:lnTo>
                    <a:lnTo>
                      <a:pt x="488" y="419"/>
                    </a:lnTo>
                    <a:lnTo>
                      <a:pt x="490" y="438"/>
                    </a:lnTo>
                    <a:lnTo>
                      <a:pt x="494" y="457"/>
                    </a:lnTo>
                    <a:lnTo>
                      <a:pt x="500" y="476"/>
                    </a:lnTo>
                    <a:lnTo>
                      <a:pt x="507" y="495"/>
                    </a:lnTo>
                    <a:lnTo>
                      <a:pt x="516" y="512"/>
                    </a:lnTo>
                    <a:lnTo>
                      <a:pt x="525" y="529"/>
                    </a:lnTo>
                    <a:lnTo>
                      <a:pt x="537" y="543"/>
                    </a:lnTo>
                    <a:lnTo>
                      <a:pt x="552" y="561"/>
                    </a:lnTo>
                    <a:lnTo>
                      <a:pt x="562" y="578"/>
                    </a:lnTo>
                    <a:lnTo>
                      <a:pt x="571" y="596"/>
                    </a:lnTo>
                    <a:lnTo>
                      <a:pt x="577" y="614"/>
                    </a:lnTo>
                    <a:lnTo>
                      <a:pt x="583" y="633"/>
                    </a:lnTo>
                    <a:lnTo>
                      <a:pt x="586" y="652"/>
                    </a:lnTo>
                    <a:lnTo>
                      <a:pt x="588" y="671"/>
                    </a:lnTo>
                    <a:lnTo>
                      <a:pt x="588" y="691"/>
                    </a:lnTo>
                    <a:lnTo>
                      <a:pt x="585" y="710"/>
                    </a:lnTo>
                    <a:lnTo>
                      <a:pt x="581" y="729"/>
                    </a:lnTo>
                    <a:lnTo>
                      <a:pt x="577" y="748"/>
                    </a:lnTo>
                    <a:lnTo>
                      <a:pt x="569" y="766"/>
                    </a:lnTo>
                    <a:lnTo>
                      <a:pt x="560" y="783"/>
                    </a:lnTo>
                    <a:lnTo>
                      <a:pt x="549" y="799"/>
                    </a:lnTo>
                    <a:lnTo>
                      <a:pt x="537" y="814"/>
                    </a:lnTo>
                    <a:lnTo>
                      <a:pt x="524" y="832"/>
                    </a:lnTo>
                    <a:lnTo>
                      <a:pt x="514" y="849"/>
                    </a:lnTo>
                    <a:lnTo>
                      <a:pt x="506" y="867"/>
                    </a:lnTo>
                    <a:lnTo>
                      <a:pt x="499" y="885"/>
                    </a:lnTo>
                    <a:lnTo>
                      <a:pt x="494" y="904"/>
                    </a:lnTo>
                    <a:lnTo>
                      <a:pt x="490" y="923"/>
                    </a:lnTo>
                    <a:lnTo>
                      <a:pt x="488" y="942"/>
                    </a:lnTo>
                    <a:lnTo>
                      <a:pt x="488" y="962"/>
                    </a:lnTo>
                    <a:lnTo>
                      <a:pt x="491" y="982"/>
                    </a:lnTo>
                    <a:lnTo>
                      <a:pt x="495" y="1000"/>
                    </a:lnTo>
                    <a:lnTo>
                      <a:pt x="500" y="1018"/>
                    </a:lnTo>
                    <a:lnTo>
                      <a:pt x="508" y="1037"/>
                    </a:lnTo>
                    <a:lnTo>
                      <a:pt x="517" y="1054"/>
                    </a:lnTo>
                    <a:lnTo>
                      <a:pt x="526" y="1071"/>
                    </a:lnTo>
                    <a:lnTo>
                      <a:pt x="538" y="1085"/>
                    </a:lnTo>
                    <a:lnTo>
                      <a:pt x="552" y="1104"/>
                    </a:lnTo>
                    <a:lnTo>
                      <a:pt x="563" y="1121"/>
                    </a:lnTo>
                    <a:lnTo>
                      <a:pt x="571" y="1139"/>
                    </a:lnTo>
                    <a:lnTo>
                      <a:pt x="578" y="1157"/>
                    </a:lnTo>
                    <a:lnTo>
                      <a:pt x="583" y="1176"/>
                    </a:lnTo>
                    <a:lnTo>
                      <a:pt x="587" y="1195"/>
                    </a:lnTo>
                    <a:lnTo>
                      <a:pt x="589" y="1214"/>
                    </a:lnTo>
                    <a:lnTo>
                      <a:pt x="589" y="1233"/>
                    </a:lnTo>
                    <a:lnTo>
                      <a:pt x="586" y="1252"/>
                    </a:lnTo>
                    <a:lnTo>
                      <a:pt x="582" y="1271"/>
                    </a:lnTo>
                    <a:lnTo>
                      <a:pt x="577" y="1290"/>
                    </a:lnTo>
                    <a:lnTo>
                      <a:pt x="569" y="1308"/>
                    </a:lnTo>
                    <a:lnTo>
                      <a:pt x="561" y="1326"/>
                    </a:lnTo>
                    <a:lnTo>
                      <a:pt x="550" y="1342"/>
                    </a:lnTo>
                    <a:lnTo>
                      <a:pt x="889" y="1338"/>
                    </a:lnTo>
                    <a:lnTo>
                      <a:pt x="889"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28687" name="Freeform 30"/>
              <p:cNvSpPr>
                <a:spLocks/>
              </p:cNvSpPr>
              <p:nvPr/>
            </p:nvSpPr>
            <p:spPr bwMode="auto">
              <a:xfrm>
                <a:off x="4441" y="1801"/>
                <a:ext cx="147" cy="1344"/>
              </a:xfrm>
              <a:custGeom>
                <a:avLst/>
                <a:gdLst>
                  <a:gd name="T0" fmla="*/ 128 w 147"/>
                  <a:gd name="T1" fmla="*/ 1309 h 1344"/>
                  <a:gd name="T2" fmla="*/ 144 w 147"/>
                  <a:gd name="T3" fmla="*/ 1253 h 1344"/>
                  <a:gd name="T4" fmla="*/ 144 w 147"/>
                  <a:gd name="T5" fmla="*/ 1196 h 1344"/>
                  <a:gd name="T6" fmla="*/ 130 w 147"/>
                  <a:gd name="T7" fmla="*/ 1140 h 1344"/>
                  <a:gd name="T8" fmla="*/ 97 w 147"/>
                  <a:gd name="T9" fmla="*/ 1086 h 1344"/>
                  <a:gd name="T10" fmla="*/ 67 w 147"/>
                  <a:gd name="T11" fmla="*/ 1038 h 1344"/>
                  <a:gd name="T12" fmla="*/ 51 w 147"/>
                  <a:gd name="T13" fmla="*/ 983 h 1344"/>
                  <a:gd name="T14" fmla="*/ 51 w 147"/>
                  <a:gd name="T15" fmla="*/ 924 h 1344"/>
                  <a:gd name="T16" fmla="*/ 65 w 147"/>
                  <a:gd name="T17" fmla="*/ 868 h 1344"/>
                  <a:gd name="T18" fmla="*/ 97 w 147"/>
                  <a:gd name="T19" fmla="*/ 815 h 1344"/>
                  <a:gd name="T20" fmla="*/ 128 w 147"/>
                  <a:gd name="T21" fmla="*/ 767 h 1344"/>
                  <a:gd name="T22" fmla="*/ 143 w 147"/>
                  <a:gd name="T23" fmla="*/ 711 h 1344"/>
                  <a:gd name="T24" fmla="*/ 144 w 147"/>
                  <a:gd name="T25" fmla="*/ 653 h 1344"/>
                  <a:gd name="T26" fmla="*/ 129 w 147"/>
                  <a:gd name="T27" fmla="*/ 597 h 1344"/>
                  <a:gd name="T28" fmla="*/ 97 w 147"/>
                  <a:gd name="T29" fmla="*/ 544 h 1344"/>
                  <a:gd name="T30" fmla="*/ 66 w 147"/>
                  <a:gd name="T31" fmla="*/ 496 h 1344"/>
                  <a:gd name="T32" fmla="*/ 51 w 147"/>
                  <a:gd name="T33" fmla="*/ 439 h 1344"/>
                  <a:gd name="T34" fmla="*/ 50 w 147"/>
                  <a:gd name="T35" fmla="*/ 381 h 1344"/>
                  <a:gd name="T36" fmla="*/ 65 w 147"/>
                  <a:gd name="T37" fmla="*/ 326 h 1344"/>
                  <a:gd name="T38" fmla="*/ 95 w 147"/>
                  <a:gd name="T39" fmla="*/ 276 h 1344"/>
                  <a:gd name="T40" fmla="*/ 128 w 147"/>
                  <a:gd name="T41" fmla="*/ 224 h 1344"/>
                  <a:gd name="T42" fmla="*/ 143 w 147"/>
                  <a:gd name="T43" fmla="*/ 167 h 1344"/>
                  <a:gd name="T44" fmla="*/ 144 w 147"/>
                  <a:gd name="T45" fmla="*/ 110 h 1344"/>
                  <a:gd name="T46" fmla="*/ 129 w 147"/>
                  <a:gd name="T47" fmla="*/ 54 h 1344"/>
                  <a:gd name="T48" fmla="*/ 97 w 147"/>
                  <a:gd name="T49" fmla="*/ 0 h 1344"/>
                  <a:gd name="T50" fmla="*/ 72 w 147"/>
                  <a:gd name="T51" fmla="*/ 36 h 1344"/>
                  <a:gd name="T52" fmla="*/ 92 w 147"/>
                  <a:gd name="T53" fmla="*/ 91 h 1344"/>
                  <a:gd name="T54" fmla="*/ 97 w 147"/>
                  <a:gd name="T55" fmla="*/ 148 h 1344"/>
                  <a:gd name="T56" fmla="*/ 85 w 147"/>
                  <a:gd name="T57" fmla="*/ 205 h 1344"/>
                  <a:gd name="T58" fmla="*/ 61 w 147"/>
                  <a:gd name="T59" fmla="*/ 257 h 1344"/>
                  <a:gd name="T60" fmla="*/ 25 w 147"/>
                  <a:gd name="T61" fmla="*/ 308 h 1344"/>
                  <a:gd name="T62" fmla="*/ 5 w 147"/>
                  <a:gd name="T63" fmla="*/ 362 h 1344"/>
                  <a:gd name="T64" fmla="*/ 0 w 147"/>
                  <a:gd name="T65" fmla="*/ 420 h 1344"/>
                  <a:gd name="T66" fmla="*/ 12 w 147"/>
                  <a:gd name="T67" fmla="*/ 477 h 1344"/>
                  <a:gd name="T68" fmla="*/ 37 w 147"/>
                  <a:gd name="T69" fmla="*/ 530 h 1344"/>
                  <a:gd name="T70" fmla="*/ 72 w 147"/>
                  <a:gd name="T71" fmla="*/ 579 h 1344"/>
                  <a:gd name="T72" fmla="*/ 92 w 147"/>
                  <a:gd name="T73" fmla="*/ 634 h 1344"/>
                  <a:gd name="T74" fmla="*/ 97 w 147"/>
                  <a:gd name="T75" fmla="*/ 692 h 1344"/>
                  <a:gd name="T76" fmla="*/ 85 w 147"/>
                  <a:gd name="T77" fmla="*/ 749 h 1344"/>
                  <a:gd name="T78" fmla="*/ 61 w 147"/>
                  <a:gd name="T79" fmla="*/ 800 h 1344"/>
                  <a:gd name="T80" fmla="*/ 26 w 147"/>
                  <a:gd name="T81" fmla="*/ 850 h 1344"/>
                  <a:gd name="T82" fmla="*/ 6 w 147"/>
                  <a:gd name="T83" fmla="*/ 905 h 1344"/>
                  <a:gd name="T84" fmla="*/ 1 w 147"/>
                  <a:gd name="T85" fmla="*/ 963 h 1344"/>
                  <a:gd name="T86" fmla="*/ 12 w 147"/>
                  <a:gd name="T87" fmla="*/ 1019 h 1344"/>
                  <a:gd name="T88" fmla="*/ 37 w 147"/>
                  <a:gd name="T89" fmla="*/ 1072 h 1344"/>
                  <a:gd name="T90" fmla="*/ 73 w 147"/>
                  <a:gd name="T91" fmla="*/ 1122 h 1344"/>
                  <a:gd name="T92" fmla="*/ 93 w 147"/>
                  <a:gd name="T93" fmla="*/ 1177 h 1344"/>
                  <a:gd name="T94" fmla="*/ 97 w 147"/>
                  <a:gd name="T95" fmla="*/ 1234 h 1344"/>
                  <a:gd name="T96" fmla="*/ 86 w 147"/>
                  <a:gd name="T97" fmla="*/ 1291 h 1344"/>
                  <a:gd name="T98" fmla="*/ 61 w 147"/>
                  <a:gd name="T99" fmla="*/ 1343 h 13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7" h="1344">
                    <a:moveTo>
                      <a:pt x="109" y="1343"/>
                    </a:moveTo>
                    <a:lnTo>
                      <a:pt x="119" y="1327"/>
                    </a:lnTo>
                    <a:lnTo>
                      <a:pt x="128" y="1309"/>
                    </a:lnTo>
                    <a:lnTo>
                      <a:pt x="135" y="1291"/>
                    </a:lnTo>
                    <a:lnTo>
                      <a:pt x="140" y="1272"/>
                    </a:lnTo>
                    <a:lnTo>
                      <a:pt x="144" y="1253"/>
                    </a:lnTo>
                    <a:lnTo>
                      <a:pt x="146" y="1234"/>
                    </a:lnTo>
                    <a:lnTo>
                      <a:pt x="146" y="1215"/>
                    </a:lnTo>
                    <a:lnTo>
                      <a:pt x="144" y="1196"/>
                    </a:lnTo>
                    <a:lnTo>
                      <a:pt x="141" y="1177"/>
                    </a:lnTo>
                    <a:lnTo>
                      <a:pt x="136" y="1158"/>
                    </a:lnTo>
                    <a:lnTo>
                      <a:pt x="130" y="1140"/>
                    </a:lnTo>
                    <a:lnTo>
                      <a:pt x="121" y="1122"/>
                    </a:lnTo>
                    <a:lnTo>
                      <a:pt x="111" y="1105"/>
                    </a:lnTo>
                    <a:lnTo>
                      <a:pt x="97" y="1086"/>
                    </a:lnTo>
                    <a:lnTo>
                      <a:pt x="85" y="1072"/>
                    </a:lnTo>
                    <a:lnTo>
                      <a:pt x="76" y="1055"/>
                    </a:lnTo>
                    <a:lnTo>
                      <a:pt x="67" y="1038"/>
                    </a:lnTo>
                    <a:lnTo>
                      <a:pt x="61" y="1019"/>
                    </a:lnTo>
                    <a:lnTo>
                      <a:pt x="55" y="1001"/>
                    </a:lnTo>
                    <a:lnTo>
                      <a:pt x="51" y="983"/>
                    </a:lnTo>
                    <a:lnTo>
                      <a:pt x="49" y="963"/>
                    </a:lnTo>
                    <a:lnTo>
                      <a:pt x="49" y="943"/>
                    </a:lnTo>
                    <a:lnTo>
                      <a:pt x="51" y="924"/>
                    </a:lnTo>
                    <a:lnTo>
                      <a:pt x="54" y="905"/>
                    </a:lnTo>
                    <a:lnTo>
                      <a:pt x="59" y="886"/>
                    </a:lnTo>
                    <a:lnTo>
                      <a:pt x="65" y="868"/>
                    </a:lnTo>
                    <a:lnTo>
                      <a:pt x="74" y="850"/>
                    </a:lnTo>
                    <a:lnTo>
                      <a:pt x="84" y="833"/>
                    </a:lnTo>
                    <a:lnTo>
                      <a:pt x="97" y="815"/>
                    </a:lnTo>
                    <a:lnTo>
                      <a:pt x="109" y="800"/>
                    </a:lnTo>
                    <a:lnTo>
                      <a:pt x="118" y="783"/>
                    </a:lnTo>
                    <a:lnTo>
                      <a:pt x="128" y="767"/>
                    </a:lnTo>
                    <a:lnTo>
                      <a:pt x="134" y="749"/>
                    </a:lnTo>
                    <a:lnTo>
                      <a:pt x="139" y="730"/>
                    </a:lnTo>
                    <a:lnTo>
                      <a:pt x="143" y="711"/>
                    </a:lnTo>
                    <a:lnTo>
                      <a:pt x="145" y="692"/>
                    </a:lnTo>
                    <a:lnTo>
                      <a:pt x="145" y="672"/>
                    </a:lnTo>
                    <a:lnTo>
                      <a:pt x="144" y="653"/>
                    </a:lnTo>
                    <a:lnTo>
                      <a:pt x="140" y="634"/>
                    </a:lnTo>
                    <a:lnTo>
                      <a:pt x="135" y="615"/>
                    </a:lnTo>
                    <a:lnTo>
                      <a:pt x="129" y="597"/>
                    </a:lnTo>
                    <a:lnTo>
                      <a:pt x="121" y="579"/>
                    </a:lnTo>
                    <a:lnTo>
                      <a:pt x="110" y="562"/>
                    </a:lnTo>
                    <a:lnTo>
                      <a:pt x="97" y="544"/>
                    </a:lnTo>
                    <a:lnTo>
                      <a:pt x="85" y="530"/>
                    </a:lnTo>
                    <a:lnTo>
                      <a:pt x="76" y="513"/>
                    </a:lnTo>
                    <a:lnTo>
                      <a:pt x="66" y="496"/>
                    </a:lnTo>
                    <a:lnTo>
                      <a:pt x="60" y="477"/>
                    </a:lnTo>
                    <a:lnTo>
                      <a:pt x="55" y="458"/>
                    </a:lnTo>
                    <a:lnTo>
                      <a:pt x="51" y="439"/>
                    </a:lnTo>
                    <a:lnTo>
                      <a:pt x="49" y="420"/>
                    </a:lnTo>
                    <a:lnTo>
                      <a:pt x="49" y="400"/>
                    </a:lnTo>
                    <a:lnTo>
                      <a:pt x="50" y="381"/>
                    </a:lnTo>
                    <a:lnTo>
                      <a:pt x="54" y="362"/>
                    </a:lnTo>
                    <a:lnTo>
                      <a:pt x="59" y="343"/>
                    </a:lnTo>
                    <a:lnTo>
                      <a:pt x="65" y="326"/>
                    </a:lnTo>
                    <a:lnTo>
                      <a:pt x="74" y="308"/>
                    </a:lnTo>
                    <a:lnTo>
                      <a:pt x="84" y="291"/>
                    </a:lnTo>
                    <a:lnTo>
                      <a:pt x="95" y="276"/>
                    </a:lnTo>
                    <a:lnTo>
                      <a:pt x="109" y="257"/>
                    </a:lnTo>
                    <a:lnTo>
                      <a:pt x="118" y="241"/>
                    </a:lnTo>
                    <a:lnTo>
                      <a:pt x="128" y="224"/>
                    </a:lnTo>
                    <a:lnTo>
                      <a:pt x="134" y="205"/>
                    </a:lnTo>
                    <a:lnTo>
                      <a:pt x="139" y="187"/>
                    </a:lnTo>
                    <a:lnTo>
                      <a:pt x="143" y="167"/>
                    </a:lnTo>
                    <a:lnTo>
                      <a:pt x="145" y="148"/>
                    </a:lnTo>
                    <a:lnTo>
                      <a:pt x="145" y="129"/>
                    </a:lnTo>
                    <a:lnTo>
                      <a:pt x="144" y="110"/>
                    </a:lnTo>
                    <a:lnTo>
                      <a:pt x="140" y="91"/>
                    </a:lnTo>
                    <a:lnTo>
                      <a:pt x="135" y="72"/>
                    </a:lnTo>
                    <a:lnTo>
                      <a:pt x="129" y="54"/>
                    </a:lnTo>
                    <a:lnTo>
                      <a:pt x="121" y="36"/>
                    </a:lnTo>
                    <a:lnTo>
                      <a:pt x="110" y="20"/>
                    </a:lnTo>
                    <a:lnTo>
                      <a:pt x="97" y="0"/>
                    </a:lnTo>
                    <a:lnTo>
                      <a:pt x="49" y="0"/>
                    </a:lnTo>
                    <a:lnTo>
                      <a:pt x="62" y="20"/>
                    </a:lnTo>
                    <a:lnTo>
                      <a:pt x="72" y="36"/>
                    </a:lnTo>
                    <a:lnTo>
                      <a:pt x="81" y="54"/>
                    </a:lnTo>
                    <a:lnTo>
                      <a:pt x="87" y="72"/>
                    </a:lnTo>
                    <a:lnTo>
                      <a:pt x="92" y="91"/>
                    </a:lnTo>
                    <a:lnTo>
                      <a:pt x="95" y="110"/>
                    </a:lnTo>
                    <a:lnTo>
                      <a:pt x="97" y="129"/>
                    </a:lnTo>
                    <a:lnTo>
                      <a:pt x="97" y="148"/>
                    </a:lnTo>
                    <a:lnTo>
                      <a:pt x="95" y="167"/>
                    </a:lnTo>
                    <a:lnTo>
                      <a:pt x="91" y="187"/>
                    </a:lnTo>
                    <a:lnTo>
                      <a:pt x="85" y="205"/>
                    </a:lnTo>
                    <a:lnTo>
                      <a:pt x="79" y="224"/>
                    </a:lnTo>
                    <a:lnTo>
                      <a:pt x="70" y="241"/>
                    </a:lnTo>
                    <a:lnTo>
                      <a:pt x="61" y="257"/>
                    </a:lnTo>
                    <a:lnTo>
                      <a:pt x="46" y="276"/>
                    </a:lnTo>
                    <a:lnTo>
                      <a:pt x="35" y="291"/>
                    </a:lnTo>
                    <a:lnTo>
                      <a:pt x="25" y="308"/>
                    </a:lnTo>
                    <a:lnTo>
                      <a:pt x="16" y="326"/>
                    </a:lnTo>
                    <a:lnTo>
                      <a:pt x="10" y="343"/>
                    </a:lnTo>
                    <a:lnTo>
                      <a:pt x="5" y="362"/>
                    </a:lnTo>
                    <a:lnTo>
                      <a:pt x="2" y="381"/>
                    </a:lnTo>
                    <a:lnTo>
                      <a:pt x="0" y="400"/>
                    </a:lnTo>
                    <a:lnTo>
                      <a:pt x="0" y="420"/>
                    </a:lnTo>
                    <a:lnTo>
                      <a:pt x="2" y="439"/>
                    </a:lnTo>
                    <a:lnTo>
                      <a:pt x="6" y="458"/>
                    </a:lnTo>
                    <a:lnTo>
                      <a:pt x="12" y="477"/>
                    </a:lnTo>
                    <a:lnTo>
                      <a:pt x="18" y="496"/>
                    </a:lnTo>
                    <a:lnTo>
                      <a:pt x="27" y="513"/>
                    </a:lnTo>
                    <a:lnTo>
                      <a:pt x="37" y="530"/>
                    </a:lnTo>
                    <a:lnTo>
                      <a:pt x="49" y="544"/>
                    </a:lnTo>
                    <a:lnTo>
                      <a:pt x="62" y="562"/>
                    </a:lnTo>
                    <a:lnTo>
                      <a:pt x="72" y="579"/>
                    </a:lnTo>
                    <a:lnTo>
                      <a:pt x="81" y="597"/>
                    </a:lnTo>
                    <a:lnTo>
                      <a:pt x="87" y="615"/>
                    </a:lnTo>
                    <a:lnTo>
                      <a:pt x="92" y="634"/>
                    </a:lnTo>
                    <a:lnTo>
                      <a:pt x="95" y="653"/>
                    </a:lnTo>
                    <a:lnTo>
                      <a:pt x="97" y="672"/>
                    </a:lnTo>
                    <a:lnTo>
                      <a:pt x="97" y="692"/>
                    </a:lnTo>
                    <a:lnTo>
                      <a:pt x="95" y="711"/>
                    </a:lnTo>
                    <a:lnTo>
                      <a:pt x="91" y="730"/>
                    </a:lnTo>
                    <a:lnTo>
                      <a:pt x="85" y="749"/>
                    </a:lnTo>
                    <a:lnTo>
                      <a:pt x="79" y="767"/>
                    </a:lnTo>
                    <a:lnTo>
                      <a:pt x="70" y="783"/>
                    </a:lnTo>
                    <a:lnTo>
                      <a:pt x="61" y="800"/>
                    </a:lnTo>
                    <a:lnTo>
                      <a:pt x="49" y="815"/>
                    </a:lnTo>
                    <a:lnTo>
                      <a:pt x="36" y="833"/>
                    </a:lnTo>
                    <a:lnTo>
                      <a:pt x="26" y="850"/>
                    </a:lnTo>
                    <a:lnTo>
                      <a:pt x="17" y="868"/>
                    </a:lnTo>
                    <a:lnTo>
                      <a:pt x="11" y="886"/>
                    </a:lnTo>
                    <a:lnTo>
                      <a:pt x="6" y="905"/>
                    </a:lnTo>
                    <a:lnTo>
                      <a:pt x="2" y="924"/>
                    </a:lnTo>
                    <a:lnTo>
                      <a:pt x="1" y="943"/>
                    </a:lnTo>
                    <a:lnTo>
                      <a:pt x="1" y="963"/>
                    </a:lnTo>
                    <a:lnTo>
                      <a:pt x="3" y="983"/>
                    </a:lnTo>
                    <a:lnTo>
                      <a:pt x="7" y="1001"/>
                    </a:lnTo>
                    <a:lnTo>
                      <a:pt x="12" y="1019"/>
                    </a:lnTo>
                    <a:lnTo>
                      <a:pt x="19" y="1038"/>
                    </a:lnTo>
                    <a:lnTo>
                      <a:pt x="28" y="1055"/>
                    </a:lnTo>
                    <a:lnTo>
                      <a:pt x="37" y="1072"/>
                    </a:lnTo>
                    <a:lnTo>
                      <a:pt x="49" y="1086"/>
                    </a:lnTo>
                    <a:lnTo>
                      <a:pt x="62" y="1105"/>
                    </a:lnTo>
                    <a:lnTo>
                      <a:pt x="73" y="1122"/>
                    </a:lnTo>
                    <a:lnTo>
                      <a:pt x="82" y="1140"/>
                    </a:lnTo>
                    <a:lnTo>
                      <a:pt x="87" y="1158"/>
                    </a:lnTo>
                    <a:lnTo>
                      <a:pt x="93" y="1177"/>
                    </a:lnTo>
                    <a:lnTo>
                      <a:pt x="96" y="1196"/>
                    </a:lnTo>
                    <a:lnTo>
                      <a:pt x="97" y="1215"/>
                    </a:lnTo>
                    <a:lnTo>
                      <a:pt x="97" y="1234"/>
                    </a:lnTo>
                    <a:lnTo>
                      <a:pt x="95" y="1253"/>
                    </a:lnTo>
                    <a:lnTo>
                      <a:pt x="91" y="1272"/>
                    </a:lnTo>
                    <a:lnTo>
                      <a:pt x="86" y="1291"/>
                    </a:lnTo>
                    <a:lnTo>
                      <a:pt x="80" y="1309"/>
                    </a:lnTo>
                    <a:lnTo>
                      <a:pt x="70" y="1327"/>
                    </a:lnTo>
                    <a:lnTo>
                      <a:pt x="61" y="1343"/>
                    </a:lnTo>
                    <a:lnTo>
                      <a:pt x="109" y="134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28688" name="Freeform 31"/>
              <p:cNvSpPr>
                <a:spLocks/>
              </p:cNvSpPr>
              <p:nvPr/>
            </p:nvSpPr>
            <p:spPr bwMode="auto">
              <a:xfrm>
                <a:off x="2762" y="1893"/>
                <a:ext cx="1374" cy="1166"/>
              </a:xfrm>
              <a:custGeom>
                <a:avLst/>
                <a:gdLst>
                  <a:gd name="T0" fmla="*/ 494 w 1374"/>
                  <a:gd name="T1" fmla="*/ 440 h 1166"/>
                  <a:gd name="T2" fmla="*/ 521 w 1374"/>
                  <a:gd name="T3" fmla="*/ 530 h 1166"/>
                  <a:gd name="T4" fmla="*/ 573 w 1374"/>
                  <a:gd name="T5" fmla="*/ 609 h 1166"/>
                  <a:gd name="T6" fmla="*/ 648 w 1374"/>
                  <a:gd name="T7" fmla="*/ 668 h 1166"/>
                  <a:gd name="T8" fmla="*/ 737 w 1374"/>
                  <a:gd name="T9" fmla="*/ 700 h 1166"/>
                  <a:gd name="T10" fmla="*/ 831 w 1374"/>
                  <a:gd name="T11" fmla="*/ 705 h 1166"/>
                  <a:gd name="T12" fmla="*/ 923 w 1374"/>
                  <a:gd name="T13" fmla="*/ 682 h 1166"/>
                  <a:gd name="T14" fmla="*/ 1003 w 1374"/>
                  <a:gd name="T15" fmla="*/ 632 h 1166"/>
                  <a:gd name="T16" fmla="*/ 1062 w 1374"/>
                  <a:gd name="T17" fmla="*/ 562 h 1166"/>
                  <a:gd name="T18" fmla="*/ 1004 w 1374"/>
                  <a:gd name="T19" fmla="*/ 572 h 1166"/>
                  <a:gd name="T20" fmla="*/ 935 w 1374"/>
                  <a:gd name="T21" fmla="*/ 628 h 1166"/>
                  <a:gd name="T22" fmla="*/ 852 w 1374"/>
                  <a:gd name="T23" fmla="*/ 659 h 1166"/>
                  <a:gd name="T24" fmla="*/ 764 w 1374"/>
                  <a:gd name="T25" fmla="*/ 662 h 1166"/>
                  <a:gd name="T26" fmla="*/ 679 w 1374"/>
                  <a:gd name="T27" fmla="*/ 636 h 1166"/>
                  <a:gd name="T28" fmla="*/ 608 w 1374"/>
                  <a:gd name="T29" fmla="*/ 583 h 1166"/>
                  <a:gd name="T30" fmla="*/ 558 w 1374"/>
                  <a:gd name="T31" fmla="*/ 511 h 1166"/>
                  <a:gd name="T32" fmla="*/ 533 w 1374"/>
                  <a:gd name="T33" fmla="*/ 426 h 1166"/>
                  <a:gd name="T34" fmla="*/ 240 w 1374"/>
                  <a:gd name="T35" fmla="*/ 291 h 1166"/>
                  <a:gd name="T36" fmla="*/ 180 w 1374"/>
                  <a:gd name="T37" fmla="*/ 286 h 1166"/>
                  <a:gd name="T38" fmla="*/ 114 w 1374"/>
                  <a:gd name="T39" fmla="*/ 253 h 1166"/>
                  <a:gd name="T40" fmla="*/ 65 w 1374"/>
                  <a:gd name="T41" fmla="*/ 198 h 1166"/>
                  <a:gd name="T42" fmla="*/ 41 w 1374"/>
                  <a:gd name="T43" fmla="*/ 127 h 1166"/>
                  <a:gd name="T44" fmla="*/ 752 w 1374"/>
                  <a:gd name="T45" fmla="*/ 40 h 1166"/>
                  <a:gd name="T46" fmla="*/ 858 w 1374"/>
                  <a:gd name="T47" fmla="*/ 47 h 1166"/>
                  <a:gd name="T48" fmla="*/ 952 w 1374"/>
                  <a:gd name="T49" fmla="*/ 80 h 1166"/>
                  <a:gd name="T50" fmla="*/ 1032 w 1374"/>
                  <a:gd name="T51" fmla="*/ 139 h 1166"/>
                  <a:gd name="T52" fmla="*/ 1092 w 1374"/>
                  <a:gd name="T53" fmla="*/ 219 h 1166"/>
                  <a:gd name="T54" fmla="*/ 1126 w 1374"/>
                  <a:gd name="T55" fmla="*/ 312 h 1166"/>
                  <a:gd name="T56" fmla="*/ 1132 w 1374"/>
                  <a:gd name="T57" fmla="*/ 916 h 1166"/>
                  <a:gd name="T58" fmla="*/ 1152 w 1374"/>
                  <a:gd name="T59" fmla="*/ 1004 h 1166"/>
                  <a:gd name="T60" fmla="*/ 1201 w 1374"/>
                  <a:gd name="T61" fmla="*/ 1080 h 1166"/>
                  <a:gd name="T62" fmla="*/ 1271 w 1374"/>
                  <a:gd name="T63" fmla="*/ 1136 h 1166"/>
                  <a:gd name="T64" fmla="*/ 1359 w 1374"/>
                  <a:gd name="T65" fmla="*/ 1163 h 1166"/>
                  <a:gd name="T66" fmla="*/ 1340 w 1374"/>
                  <a:gd name="T67" fmla="*/ 1103 h 1166"/>
                  <a:gd name="T68" fmla="*/ 1271 w 1374"/>
                  <a:gd name="T69" fmla="*/ 1077 h 1166"/>
                  <a:gd name="T70" fmla="*/ 1218 w 1374"/>
                  <a:gd name="T71" fmla="*/ 1027 h 1166"/>
                  <a:gd name="T72" fmla="*/ 1187 w 1374"/>
                  <a:gd name="T73" fmla="*/ 959 h 1166"/>
                  <a:gd name="T74" fmla="*/ 1182 w 1374"/>
                  <a:gd name="T75" fmla="*/ 362 h 1166"/>
                  <a:gd name="T76" fmla="*/ 1164 w 1374"/>
                  <a:gd name="T77" fmla="*/ 259 h 1166"/>
                  <a:gd name="T78" fmla="*/ 1118 w 1374"/>
                  <a:gd name="T79" fmla="*/ 165 h 1166"/>
                  <a:gd name="T80" fmla="*/ 1047 w 1374"/>
                  <a:gd name="T81" fmla="*/ 88 h 1166"/>
                  <a:gd name="T82" fmla="*/ 959 w 1374"/>
                  <a:gd name="T83" fmla="*/ 33 h 1166"/>
                  <a:gd name="T84" fmla="*/ 858 w 1374"/>
                  <a:gd name="T85" fmla="*/ 4 h 1166"/>
                  <a:gd name="T86" fmla="*/ 0 w 1374"/>
                  <a:gd name="T87" fmla="*/ 91 h 1166"/>
                  <a:gd name="T88" fmla="*/ 14 w 1374"/>
                  <a:gd name="T89" fmla="*/ 172 h 1166"/>
                  <a:gd name="T90" fmla="*/ 54 w 1374"/>
                  <a:gd name="T91" fmla="*/ 245 h 1166"/>
                  <a:gd name="T92" fmla="*/ 117 w 1374"/>
                  <a:gd name="T93" fmla="*/ 299 h 1166"/>
                  <a:gd name="T94" fmla="*/ 196 w 1374"/>
                  <a:gd name="T95" fmla="*/ 328 h 11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74" h="1166">
                    <a:moveTo>
                      <a:pt x="491" y="331"/>
                    </a:moveTo>
                    <a:lnTo>
                      <a:pt x="491" y="392"/>
                    </a:lnTo>
                    <a:lnTo>
                      <a:pt x="491" y="416"/>
                    </a:lnTo>
                    <a:lnTo>
                      <a:pt x="494" y="440"/>
                    </a:lnTo>
                    <a:lnTo>
                      <a:pt x="498" y="463"/>
                    </a:lnTo>
                    <a:lnTo>
                      <a:pt x="504" y="485"/>
                    </a:lnTo>
                    <a:lnTo>
                      <a:pt x="511" y="508"/>
                    </a:lnTo>
                    <a:lnTo>
                      <a:pt x="521" y="530"/>
                    </a:lnTo>
                    <a:lnTo>
                      <a:pt x="532" y="551"/>
                    </a:lnTo>
                    <a:lnTo>
                      <a:pt x="544" y="572"/>
                    </a:lnTo>
                    <a:lnTo>
                      <a:pt x="558" y="590"/>
                    </a:lnTo>
                    <a:lnTo>
                      <a:pt x="573" y="609"/>
                    </a:lnTo>
                    <a:lnTo>
                      <a:pt x="590" y="626"/>
                    </a:lnTo>
                    <a:lnTo>
                      <a:pt x="608" y="641"/>
                    </a:lnTo>
                    <a:lnTo>
                      <a:pt x="627" y="655"/>
                    </a:lnTo>
                    <a:lnTo>
                      <a:pt x="648" y="668"/>
                    </a:lnTo>
                    <a:lnTo>
                      <a:pt x="669" y="679"/>
                    </a:lnTo>
                    <a:lnTo>
                      <a:pt x="691" y="687"/>
                    </a:lnTo>
                    <a:lnTo>
                      <a:pt x="714" y="695"/>
                    </a:lnTo>
                    <a:lnTo>
                      <a:pt x="737" y="700"/>
                    </a:lnTo>
                    <a:lnTo>
                      <a:pt x="760" y="704"/>
                    </a:lnTo>
                    <a:lnTo>
                      <a:pt x="784" y="707"/>
                    </a:lnTo>
                    <a:lnTo>
                      <a:pt x="807" y="707"/>
                    </a:lnTo>
                    <a:lnTo>
                      <a:pt x="831" y="705"/>
                    </a:lnTo>
                    <a:lnTo>
                      <a:pt x="854" y="703"/>
                    </a:lnTo>
                    <a:lnTo>
                      <a:pt x="878" y="697"/>
                    </a:lnTo>
                    <a:lnTo>
                      <a:pt x="900" y="691"/>
                    </a:lnTo>
                    <a:lnTo>
                      <a:pt x="923" y="682"/>
                    </a:lnTo>
                    <a:lnTo>
                      <a:pt x="944" y="672"/>
                    </a:lnTo>
                    <a:lnTo>
                      <a:pt x="965" y="660"/>
                    </a:lnTo>
                    <a:lnTo>
                      <a:pt x="985" y="647"/>
                    </a:lnTo>
                    <a:lnTo>
                      <a:pt x="1003" y="632"/>
                    </a:lnTo>
                    <a:lnTo>
                      <a:pt x="1021" y="616"/>
                    </a:lnTo>
                    <a:lnTo>
                      <a:pt x="1036" y="598"/>
                    </a:lnTo>
                    <a:lnTo>
                      <a:pt x="1050" y="579"/>
                    </a:lnTo>
                    <a:lnTo>
                      <a:pt x="1062" y="562"/>
                    </a:lnTo>
                    <a:lnTo>
                      <a:pt x="1032" y="532"/>
                    </a:lnTo>
                    <a:lnTo>
                      <a:pt x="1030" y="536"/>
                    </a:lnTo>
                    <a:lnTo>
                      <a:pt x="1018" y="554"/>
                    </a:lnTo>
                    <a:lnTo>
                      <a:pt x="1004" y="572"/>
                    </a:lnTo>
                    <a:lnTo>
                      <a:pt x="989" y="588"/>
                    </a:lnTo>
                    <a:lnTo>
                      <a:pt x="972" y="603"/>
                    </a:lnTo>
                    <a:lnTo>
                      <a:pt x="954" y="616"/>
                    </a:lnTo>
                    <a:lnTo>
                      <a:pt x="935" y="628"/>
                    </a:lnTo>
                    <a:lnTo>
                      <a:pt x="916" y="639"/>
                    </a:lnTo>
                    <a:lnTo>
                      <a:pt x="895" y="647"/>
                    </a:lnTo>
                    <a:lnTo>
                      <a:pt x="874" y="654"/>
                    </a:lnTo>
                    <a:lnTo>
                      <a:pt x="852" y="659"/>
                    </a:lnTo>
                    <a:lnTo>
                      <a:pt x="830" y="663"/>
                    </a:lnTo>
                    <a:lnTo>
                      <a:pt x="808" y="664"/>
                    </a:lnTo>
                    <a:lnTo>
                      <a:pt x="786" y="664"/>
                    </a:lnTo>
                    <a:lnTo>
                      <a:pt x="764" y="662"/>
                    </a:lnTo>
                    <a:lnTo>
                      <a:pt x="742" y="658"/>
                    </a:lnTo>
                    <a:lnTo>
                      <a:pt x="720" y="652"/>
                    </a:lnTo>
                    <a:lnTo>
                      <a:pt x="700" y="645"/>
                    </a:lnTo>
                    <a:lnTo>
                      <a:pt x="679" y="636"/>
                    </a:lnTo>
                    <a:lnTo>
                      <a:pt x="660" y="625"/>
                    </a:lnTo>
                    <a:lnTo>
                      <a:pt x="642" y="612"/>
                    </a:lnTo>
                    <a:lnTo>
                      <a:pt x="624" y="598"/>
                    </a:lnTo>
                    <a:lnTo>
                      <a:pt x="608" y="583"/>
                    </a:lnTo>
                    <a:lnTo>
                      <a:pt x="593" y="567"/>
                    </a:lnTo>
                    <a:lnTo>
                      <a:pt x="579" y="549"/>
                    </a:lnTo>
                    <a:lnTo>
                      <a:pt x="568" y="530"/>
                    </a:lnTo>
                    <a:lnTo>
                      <a:pt x="558" y="511"/>
                    </a:lnTo>
                    <a:lnTo>
                      <a:pt x="549" y="490"/>
                    </a:lnTo>
                    <a:lnTo>
                      <a:pt x="541" y="470"/>
                    </a:lnTo>
                    <a:lnTo>
                      <a:pt x="536" y="448"/>
                    </a:lnTo>
                    <a:lnTo>
                      <a:pt x="533" y="426"/>
                    </a:lnTo>
                    <a:lnTo>
                      <a:pt x="531" y="404"/>
                    </a:lnTo>
                    <a:lnTo>
                      <a:pt x="531" y="382"/>
                    </a:lnTo>
                    <a:lnTo>
                      <a:pt x="531" y="291"/>
                    </a:lnTo>
                    <a:lnTo>
                      <a:pt x="240" y="291"/>
                    </a:lnTo>
                    <a:lnTo>
                      <a:pt x="236" y="291"/>
                    </a:lnTo>
                    <a:lnTo>
                      <a:pt x="217" y="291"/>
                    </a:lnTo>
                    <a:lnTo>
                      <a:pt x="198" y="290"/>
                    </a:lnTo>
                    <a:lnTo>
                      <a:pt x="180" y="286"/>
                    </a:lnTo>
                    <a:lnTo>
                      <a:pt x="162" y="280"/>
                    </a:lnTo>
                    <a:lnTo>
                      <a:pt x="145" y="273"/>
                    </a:lnTo>
                    <a:lnTo>
                      <a:pt x="128" y="264"/>
                    </a:lnTo>
                    <a:lnTo>
                      <a:pt x="114" y="253"/>
                    </a:lnTo>
                    <a:lnTo>
                      <a:pt x="100" y="241"/>
                    </a:lnTo>
                    <a:lnTo>
                      <a:pt x="87" y="228"/>
                    </a:lnTo>
                    <a:lnTo>
                      <a:pt x="76" y="213"/>
                    </a:lnTo>
                    <a:lnTo>
                      <a:pt x="65" y="198"/>
                    </a:lnTo>
                    <a:lnTo>
                      <a:pt x="57" y="181"/>
                    </a:lnTo>
                    <a:lnTo>
                      <a:pt x="50" y="164"/>
                    </a:lnTo>
                    <a:lnTo>
                      <a:pt x="45" y="145"/>
                    </a:lnTo>
                    <a:lnTo>
                      <a:pt x="41" y="127"/>
                    </a:lnTo>
                    <a:lnTo>
                      <a:pt x="39" y="109"/>
                    </a:lnTo>
                    <a:lnTo>
                      <a:pt x="40" y="91"/>
                    </a:lnTo>
                    <a:lnTo>
                      <a:pt x="40" y="40"/>
                    </a:lnTo>
                    <a:lnTo>
                      <a:pt x="752" y="40"/>
                    </a:lnTo>
                    <a:lnTo>
                      <a:pt x="801" y="40"/>
                    </a:lnTo>
                    <a:lnTo>
                      <a:pt x="809" y="41"/>
                    </a:lnTo>
                    <a:lnTo>
                      <a:pt x="833" y="43"/>
                    </a:lnTo>
                    <a:lnTo>
                      <a:pt x="858" y="47"/>
                    </a:lnTo>
                    <a:lnTo>
                      <a:pt x="883" y="53"/>
                    </a:lnTo>
                    <a:lnTo>
                      <a:pt x="907" y="60"/>
                    </a:lnTo>
                    <a:lnTo>
                      <a:pt x="930" y="70"/>
                    </a:lnTo>
                    <a:lnTo>
                      <a:pt x="952" y="80"/>
                    </a:lnTo>
                    <a:lnTo>
                      <a:pt x="974" y="93"/>
                    </a:lnTo>
                    <a:lnTo>
                      <a:pt x="995" y="107"/>
                    </a:lnTo>
                    <a:lnTo>
                      <a:pt x="1014" y="122"/>
                    </a:lnTo>
                    <a:lnTo>
                      <a:pt x="1032" y="139"/>
                    </a:lnTo>
                    <a:lnTo>
                      <a:pt x="1049" y="157"/>
                    </a:lnTo>
                    <a:lnTo>
                      <a:pt x="1065" y="177"/>
                    </a:lnTo>
                    <a:lnTo>
                      <a:pt x="1079" y="198"/>
                    </a:lnTo>
                    <a:lnTo>
                      <a:pt x="1092" y="219"/>
                    </a:lnTo>
                    <a:lnTo>
                      <a:pt x="1103" y="242"/>
                    </a:lnTo>
                    <a:lnTo>
                      <a:pt x="1112" y="265"/>
                    </a:lnTo>
                    <a:lnTo>
                      <a:pt x="1120" y="289"/>
                    </a:lnTo>
                    <a:lnTo>
                      <a:pt x="1126" y="312"/>
                    </a:lnTo>
                    <a:lnTo>
                      <a:pt x="1130" y="337"/>
                    </a:lnTo>
                    <a:lnTo>
                      <a:pt x="1132" y="362"/>
                    </a:lnTo>
                    <a:lnTo>
                      <a:pt x="1132" y="894"/>
                    </a:lnTo>
                    <a:lnTo>
                      <a:pt x="1132" y="916"/>
                    </a:lnTo>
                    <a:lnTo>
                      <a:pt x="1134" y="939"/>
                    </a:lnTo>
                    <a:lnTo>
                      <a:pt x="1138" y="961"/>
                    </a:lnTo>
                    <a:lnTo>
                      <a:pt x="1144" y="983"/>
                    </a:lnTo>
                    <a:lnTo>
                      <a:pt x="1152" y="1004"/>
                    </a:lnTo>
                    <a:lnTo>
                      <a:pt x="1161" y="1026"/>
                    </a:lnTo>
                    <a:lnTo>
                      <a:pt x="1172" y="1044"/>
                    </a:lnTo>
                    <a:lnTo>
                      <a:pt x="1186" y="1064"/>
                    </a:lnTo>
                    <a:lnTo>
                      <a:pt x="1201" y="1080"/>
                    </a:lnTo>
                    <a:lnTo>
                      <a:pt x="1217" y="1096"/>
                    </a:lnTo>
                    <a:lnTo>
                      <a:pt x="1234" y="1111"/>
                    </a:lnTo>
                    <a:lnTo>
                      <a:pt x="1253" y="1124"/>
                    </a:lnTo>
                    <a:lnTo>
                      <a:pt x="1271" y="1136"/>
                    </a:lnTo>
                    <a:lnTo>
                      <a:pt x="1293" y="1145"/>
                    </a:lnTo>
                    <a:lnTo>
                      <a:pt x="1315" y="1153"/>
                    </a:lnTo>
                    <a:lnTo>
                      <a:pt x="1336" y="1160"/>
                    </a:lnTo>
                    <a:lnTo>
                      <a:pt x="1359" y="1163"/>
                    </a:lnTo>
                    <a:lnTo>
                      <a:pt x="1373" y="1165"/>
                    </a:lnTo>
                    <a:lnTo>
                      <a:pt x="1373" y="1105"/>
                    </a:lnTo>
                    <a:lnTo>
                      <a:pt x="1359" y="1105"/>
                    </a:lnTo>
                    <a:lnTo>
                      <a:pt x="1340" y="1103"/>
                    </a:lnTo>
                    <a:lnTo>
                      <a:pt x="1322" y="1099"/>
                    </a:lnTo>
                    <a:lnTo>
                      <a:pt x="1305" y="1093"/>
                    </a:lnTo>
                    <a:lnTo>
                      <a:pt x="1287" y="1086"/>
                    </a:lnTo>
                    <a:lnTo>
                      <a:pt x="1271" y="1077"/>
                    </a:lnTo>
                    <a:lnTo>
                      <a:pt x="1257" y="1067"/>
                    </a:lnTo>
                    <a:lnTo>
                      <a:pt x="1243" y="1055"/>
                    </a:lnTo>
                    <a:lnTo>
                      <a:pt x="1229" y="1042"/>
                    </a:lnTo>
                    <a:lnTo>
                      <a:pt x="1218" y="1027"/>
                    </a:lnTo>
                    <a:lnTo>
                      <a:pt x="1208" y="1012"/>
                    </a:lnTo>
                    <a:lnTo>
                      <a:pt x="1199" y="995"/>
                    </a:lnTo>
                    <a:lnTo>
                      <a:pt x="1192" y="978"/>
                    </a:lnTo>
                    <a:lnTo>
                      <a:pt x="1187" y="959"/>
                    </a:lnTo>
                    <a:lnTo>
                      <a:pt x="1184" y="941"/>
                    </a:lnTo>
                    <a:lnTo>
                      <a:pt x="1182" y="923"/>
                    </a:lnTo>
                    <a:lnTo>
                      <a:pt x="1182" y="904"/>
                    </a:lnTo>
                    <a:lnTo>
                      <a:pt x="1182" y="362"/>
                    </a:lnTo>
                    <a:lnTo>
                      <a:pt x="1181" y="335"/>
                    </a:lnTo>
                    <a:lnTo>
                      <a:pt x="1177" y="310"/>
                    </a:lnTo>
                    <a:lnTo>
                      <a:pt x="1172" y="285"/>
                    </a:lnTo>
                    <a:lnTo>
                      <a:pt x="1164" y="259"/>
                    </a:lnTo>
                    <a:lnTo>
                      <a:pt x="1155" y="235"/>
                    </a:lnTo>
                    <a:lnTo>
                      <a:pt x="1144" y="211"/>
                    </a:lnTo>
                    <a:lnTo>
                      <a:pt x="1131" y="187"/>
                    </a:lnTo>
                    <a:lnTo>
                      <a:pt x="1118" y="165"/>
                    </a:lnTo>
                    <a:lnTo>
                      <a:pt x="1102" y="144"/>
                    </a:lnTo>
                    <a:lnTo>
                      <a:pt x="1085" y="124"/>
                    </a:lnTo>
                    <a:lnTo>
                      <a:pt x="1067" y="105"/>
                    </a:lnTo>
                    <a:lnTo>
                      <a:pt x="1047" y="88"/>
                    </a:lnTo>
                    <a:lnTo>
                      <a:pt x="1027" y="72"/>
                    </a:lnTo>
                    <a:lnTo>
                      <a:pt x="1005" y="58"/>
                    </a:lnTo>
                    <a:lnTo>
                      <a:pt x="983" y="44"/>
                    </a:lnTo>
                    <a:lnTo>
                      <a:pt x="959" y="33"/>
                    </a:lnTo>
                    <a:lnTo>
                      <a:pt x="935" y="23"/>
                    </a:lnTo>
                    <a:lnTo>
                      <a:pt x="909" y="15"/>
                    </a:lnTo>
                    <a:lnTo>
                      <a:pt x="883" y="8"/>
                    </a:lnTo>
                    <a:lnTo>
                      <a:pt x="858" y="4"/>
                    </a:lnTo>
                    <a:lnTo>
                      <a:pt x="831" y="1"/>
                    </a:lnTo>
                    <a:lnTo>
                      <a:pt x="811" y="0"/>
                    </a:lnTo>
                    <a:lnTo>
                      <a:pt x="0" y="0"/>
                    </a:lnTo>
                    <a:lnTo>
                      <a:pt x="0" y="91"/>
                    </a:lnTo>
                    <a:lnTo>
                      <a:pt x="1" y="111"/>
                    </a:lnTo>
                    <a:lnTo>
                      <a:pt x="3" y="132"/>
                    </a:lnTo>
                    <a:lnTo>
                      <a:pt x="7" y="152"/>
                    </a:lnTo>
                    <a:lnTo>
                      <a:pt x="14" y="172"/>
                    </a:lnTo>
                    <a:lnTo>
                      <a:pt x="21" y="192"/>
                    </a:lnTo>
                    <a:lnTo>
                      <a:pt x="31" y="211"/>
                    </a:lnTo>
                    <a:lnTo>
                      <a:pt x="42" y="229"/>
                    </a:lnTo>
                    <a:lnTo>
                      <a:pt x="54" y="245"/>
                    </a:lnTo>
                    <a:lnTo>
                      <a:pt x="69" y="261"/>
                    </a:lnTo>
                    <a:lnTo>
                      <a:pt x="84" y="275"/>
                    </a:lnTo>
                    <a:lnTo>
                      <a:pt x="100" y="288"/>
                    </a:lnTo>
                    <a:lnTo>
                      <a:pt x="117" y="299"/>
                    </a:lnTo>
                    <a:lnTo>
                      <a:pt x="136" y="308"/>
                    </a:lnTo>
                    <a:lnTo>
                      <a:pt x="155" y="316"/>
                    </a:lnTo>
                    <a:lnTo>
                      <a:pt x="175" y="323"/>
                    </a:lnTo>
                    <a:lnTo>
                      <a:pt x="196" y="328"/>
                    </a:lnTo>
                    <a:lnTo>
                      <a:pt x="216" y="331"/>
                    </a:lnTo>
                    <a:lnTo>
                      <a:pt x="230" y="331"/>
                    </a:lnTo>
                    <a:lnTo>
                      <a:pt x="491" y="331"/>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28689" name="Freeform 32"/>
              <p:cNvSpPr>
                <a:spLocks/>
              </p:cNvSpPr>
              <p:nvPr/>
            </p:nvSpPr>
            <p:spPr bwMode="auto">
              <a:xfrm>
                <a:off x="3456" y="1893"/>
                <a:ext cx="700" cy="1106"/>
              </a:xfrm>
              <a:custGeom>
                <a:avLst/>
                <a:gdLst>
                  <a:gd name="T0" fmla="*/ 489 w 700"/>
                  <a:gd name="T1" fmla="*/ 40 h 1106"/>
                  <a:gd name="T2" fmla="*/ 699 w 700"/>
                  <a:gd name="T3" fmla="*/ 40 h 1106"/>
                  <a:gd name="T4" fmla="*/ 699 w 700"/>
                  <a:gd name="T5" fmla="*/ 0 h 1106"/>
                  <a:gd name="T6" fmla="*/ 439 w 700"/>
                  <a:gd name="T7" fmla="*/ 0 h 1106"/>
                  <a:gd name="T8" fmla="*/ 439 w 700"/>
                  <a:gd name="T9" fmla="*/ 733 h 1106"/>
                  <a:gd name="T10" fmla="*/ 439 w 700"/>
                  <a:gd name="T11" fmla="*/ 749 h 1106"/>
                  <a:gd name="T12" fmla="*/ 437 w 700"/>
                  <a:gd name="T13" fmla="*/ 773 h 1106"/>
                  <a:gd name="T14" fmla="*/ 433 w 700"/>
                  <a:gd name="T15" fmla="*/ 798 h 1106"/>
                  <a:gd name="T16" fmla="*/ 427 w 700"/>
                  <a:gd name="T17" fmla="*/ 821 h 1106"/>
                  <a:gd name="T18" fmla="*/ 420 w 700"/>
                  <a:gd name="T19" fmla="*/ 844 h 1106"/>
                  <a:gd name="T20" fmla="*/ 411 w 700"/>
                  <a:gd name="T21" fmla="*/ 866 h 1106"/>
                  <a:gd name="T22" fmla="*/ 401 w 700"/>
                  <a:gd name="T23" fmla="*/ 888 h 1106"/>
                  <a:gd name="T24" fmla="*/ 388 w 700"/>
                  <a:gd name="T25" fmla="*/ 908 h 1106"/>
                  <a:gd name="T26" fmla="*/ 374 w 700"/>
                  <a:gd name="T27" fmla="*/ 928 h 1106"/>
                  <a:gd name="T28" fmla="*/ 359 w 700"/>
                  <a:gd name="T29" fmla="*/ 947 h 1106"/>
                  <a:gd name="T30" fmla="*/ 342 w 700"/>
                  <a:gd name="T31" fmla="*/ 965 h 1106"/>
                  <a:gd name="T32" fmla="*/ 324 w 700"/>
                  <a:gd name="T33" fmla="*/ 981 h 1106"/>
                  <a:gd name="T34" fmla="*/ 304 w 700"/>
                  <a:gd name="T35" fmla="*/ 996 h 1106"/>
                  <a:gd name="T36" fmla="*/ 285 w 700"/>
                  <a:gd name="T37" fmla="*/ 1009 h 1106"/>
                  <a:gd name="T38" fmla="*/ 264 w 700"/>
                  <a:gd name="T39" fmla="*/ 1020 h 1106"/>
                  <a:gd name="T40" fmla="*/ 242 w 700"/>
                  <a:gd name="T41" fmla="*/ 1031 h 1106"/>
                  <a:gd name="T42" fmla="*/ 219 w 700"/>
                  <a:gd name="T43" fmla="*/ 1039 h 1106"/>
                  <a:gd name="T44" fmla="*/ 195 w 700"/>
                  <a:gd name="T45" fmla="*/ 1045 h 1106"/>
                  <a:gd name="T46" fmla="*/ 173 w 700"/>
                  <a:gd name="T47" fmla="*/ 1051 h 1106"/>
                  <a:gd name="T48" fmla="*/ 148 w 700"/>
                  <a:gd name="T49" fmla="*/ 1053 h 1106"/>
                  <a:gd name="T50" fmla="*/ 124 w 700"/>
                  <a:gd name="T51" fmla="*/ 1055 h 1106"/>
                  <a:gd name="T52" fmla="*/ 0 w 700"/>
                  <a:gd name="T53" fmla="*/ 1055 h 1106"/>
                  <a:gd name="T54" fmla="*/ 0 w 700"/>
                  <a:gd name="T55" fmla="*/ 1105 h 1106"/>
                  <a:gd name="T56" fmla="*/ 100 w 700"/>
                  <a:gd name="T57" fmla="*/ 1105 h 1106"/>
                  <a:gd name="T58" fmla="*/ 127 w 700"/>
                  <a:gd name="T59" fmla="*/ 1104 h 1106"/>
                  <a:gd name="T60" fmla="*/ 154 w 700"/>
                  <a:gd name="T61" fmla="*/ 1101 h 1106"/>
                  <a:gd name="T62" fmla="*/ 179 w 700"/>
                  <a:gd name="T63" fmla="*/ 1096 h 1106"/>
                  <a:gd name="T64" fmla="*/ 205 w 700"/>
                  <a:gd name="T65" fmla="*/ 1090 h 1106"/>
                  <a:gd name="T66" fmla="*/ 231 w 700"/>
                  <a:gd name="T67" fmla="*/ 1081 h 1106"/>
                  <a:gd name="T68" fmla="*/ 256 w 700"/>
                  <a:gd name="T69" fmla="*/ 1071 h 1106"/>
                  <a:gd name="T70" fmla="*/ 281 w 700"/>
                  <a:gd name="T71" fmla="*/ 1059 h 1106"/>
                  <a:gd name="T72" fmla="*/ 303 w 700"/>
                  <a:gd name="T73" fmla="*/ 1046 h 1106"/>
                  <a:gd name="T74" fmla="*/ 325 w 700"/>
                  <a:gd name="T75" fmla="*/ 1031 h 1106"/>
                  <a:gd name="T76" fmla="*/ 346 w 700"/>
                  <a:gd name="T77" fmla="*/ 1015 h 1106"/>
                  <a:gd name="T78" fmla="*/ 367 w 700"/>
                  <a:gd name="T79" fmla="*/ 998 h 1106"/>
                  <a:gd name="T80" fmla="*/ 386 w 700"/>
                  <a:gd name="T81" fmla="*/ 978 h 1106"/>
                  <a:gd name="T82" fmla="*/ 403 w 700"/>
                  <a:gd name="T83" fmla="*/ 958 h 1106"/>
                  <a:gd name="T84" fmla="*/ 419 w 700"/>
                  <a:gd name="T85" fmla="*/ 936 h 1106"/>
                  <a:gd name="T86" fmla="*/ 433 w 700"/>
                  <a:gd name="T87" fmla="*/ 914 h 1106"/>
                  <a:gd name="T88" fmla="*/ 447 w 700"/>
                  <a:gd name="T89" fmla="*/ 890 h 1106"/>
                  <a:gd name="T90" fmla="*/ 458 w 700"/>
                  <a:gd name="T91" fmla="*/ 866 h 1106"/>
                  <a:gd name="T92" fmla="*/ 467 w 700"/>
                  <a:gd name="T93" fmla="*/ 841 h 1106"/>
                  <a:gd name="T94" fmla="*/ 475 w 700"/>
                  <a:gd name="T95" fmla="*/ 816 h 1106"/>
                  <a:gd name="T96" fmla="*/ 482 w 700"/>
                  <a:gd name="T97" fmla="*/ 790 h 1106"/>
                  <a:gd name="T98" fmla="*/ 487 w 700"/>
                  <a:gd name="T99" fmla="*/ 763 h 1106"/>
                  <a:gd name="T100" fmla="*/ 489 w 700"/>
                  <a:gd name="T101" fmla="*/ 736 h 1106"/>
                  <a:gd name="T102" fmla="*/ 489 w 700"/>
                  <a:gd name="T103" fmla="*/ 733 h 1106"/>
                  <a:gd name="T104" fmla="*/ 489 w 700"/>
                  <a:gd name="T105" fmla="*/ 40 h 11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00" h="1106">
                    <a:moveTo>
                      <a:pt x="489" y="40"/>
                    </a:moveTo>
                    <a:lnTo>
                      <a:pt x="699" y="40"/>
                    </a:lnTo>
                    <a:lnTo>
                      <a:pt x="699" y="0"/>
                    </a:lnTo>
                    <a:lnTo>
                      <a:pt x="439" y="0"/>
                    </a:lnTo>
                    <a:lnTo>
                      <a:pt x="439" y="733"/>
                    </a:lnTo>
                    <a:lnTo>
                      <a:pt x="439" y="749"/>
                    </a:lnTo>
                    <a:lnTo>
                      <a:pt x="437" y="773"/>
                    </a:lnTo>
                    <a:lnTo>
                      <a:pt x="433" y="798"/>
                    </a:lnTo>
                    <a:lnTo>
                      <a:pt x="427" y="821"/>
                    </a:lnTo>
                    <a:lnTo>
                      <a:pt x="420" y="844"/>
                    </a:lnTo>
                    <a:lnTo>
                      <a:pt x="411" y="866"/>
                    </a:lnTo>
                    <a:lnTo>
                      <a:pt x="401" y="888"/>
                    </a:lnTo>
                    <a:lnTo>
                      <a:pt x="388" y="908"/>
                    </a:lnTo>
                    <a:lnTo>
                      <a:pt x="374" y="928"/>
                    </a:lnTo>
                    <a:lnTo>
                      <a:pt x="359" y="947"/>
                    </a:lnTo>
                    <a:lnTo>
                      <a:pt x="342" y="965"/>
                    </a:lnTo>
                    <a:lnTo>
                      <a:pt x="324" y="981"/>
                    </a:lnTo>
                    <a:lnTo>
                      <a:pt x="304" y="996"/>
                    </a:lnTo>
                    <a:lnTo>
                      <a:pt x="285" y="1009"/>
                    </a:lnTo>
                    <a:lnTo>
                      <a:pt x="264" y="1020"/>
                    </a:lnTo>
                    <a:lnTo>
                      <a:pt x="242" y="1031"/>
                    </a:lnTo>
                    <a:lnTo>
                      <a:pt x="219" y="1039"/>
                    </a:lnTo>
                    <a:lnTo>
                      <a:pt x="195" y="1045"/>
                    </a:lnTo>
                    <a:lnTo>
                      <a:pt x="173" y="1051"/>
                    </a:lnTo>
                    <a:lnTo>
                      <a:pt x="148" y="1053"/>
                    </a:lnTo>
                    <a:lnTo>
                      <a:pt x="124" y="1055"/>
                    </a:lnTo>
                    <a:lnTo>
                      <a:pt x="0" y="1055"/>
                    </a:lnTo>
                    <a:lnTo>
                      <a:pt x="0" y="1105"/>
                    </a:lnTo>
                    <a:lnTo>
                      <a:pt x="100" y="1105"/>
                    </a:lnTo>
                    <a:lnTo>
                      <a:pt x="127" y="1104"/>
                    </a:lnTo>
                    <a:lnTo>
                      <a:pt x="154" y="1101"/>
                    </a:lnTo>
                    <a:lnTo>
                      <a:pt x="179" y="1096"/>
                    </a:lnTo>
                    <a:lnTo>
                      <a:pt x="205" y="1090"/>
                    </a:lnTo>
                    <a:lnTo>
                      <a:pt x="231" y="1081"/>
                    </a:lnTo>
                    <a:lnTo>
                      <a:pt x="256" y="1071"/>
                    </a:lnTo>
                    <a:lnTo>
                      <a:pt x="281" y="1059"/>
                    </a:lnTo>
                    <a:lnTo>
                      <a:pt x="303" y="1046"/>
                    </a:lnTo>
                    <a:lnTo>
                      <a:pt x="325" y="1031"/>
                    </a:lnTo>
                    <a:lnTo>
                      <a:pt x="346" y="1015"/>
                    </a:lnTo>
                    <a:lnTo>
                      <a:pt x="367" y="998"/>
                    </a:lnTo>
                    <a:lnTo>
                      <a:pt x="386" y="978"/>
                    </a:lnTo>
                    <a:lnTo>
                      <a:pt x="403" y="958"/>
                    </a:lnTo>
                    <a:lnTo>
                      <a:pt x="419" y="936"/>
                    </a:lnTo>
                    <a:lnTo>
                      <a:pt x="433" y="914"/>
                    </a:lnTo>
                    <a:lnTo>
                      <a:pt x="447" y="890"/>
                    </a:lnTo>
                    <a:lnTo>
                      <a:pt x="458" y="866"/>
                    </a:lnTo>
                    <a:lnTo>
                      <a:pt x="467" y="841"/>
                    </a:lnTo>
                    <a:lnTo>
                      <a:pt x="475" y="816"/>
                    </a:lnTo>
                    <a:lnTo>
                      <a:pt x="482" y="790"/>
                    </a:lnTo>
                    <a:lnTo>
                      <a:pt x="487" y="763"/>
                    </a:lnTo>
                    <a:lnTo>
                      <a:pt x="489" y="736"/>
                    </a:lnTo>
                    <a:lnTo>
                      <a:pt x="489" y="733"/>
                    </a:lnTo>
                    <a:lnTo>
                      <a:pt x="489" y="4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28690" name="Freeform 33"/>
              <p:cNvSpPr>
                <a:spLocks/>
              </p:cNvSpPr>
              <p:nvPr/>
            </p:nvSpPr>
            <p:spPr bwMode="auto">
              <a:xfrm>
                <a:off x="1272" y="1327"/>
                <a:ext cx="2199" cy="2248"/>
              </a:xfrm>
              <a:custGeom>
                <a:avLst/>
                <a:gdLst>
                  <a:gd name="T0" fmla="*/ 2198 w 2199"/>
                  <a:gd name="T1" fmla="*/ 1240 h 2248"/>
                  <a:gd name="T2" fmla="*/ 2198 w 2199"/>
                  <a:gd name="T3" fmla="*/ 2247 h 2248"/>
                  <a:gd name="T4" fmla="*/ 0 w 2199"/>
                  <a:gd name="T5" fmla="*/ 2247 h 2248"/>
                  <a:gd name="T6" fmla="*/ 0 w 2199"/>
                  <a:gd name="T7" fmla="*/ 0 h 2248"/>
                  <a:gd name="T8" fmla="*/ 2198 w 2199"/>
                  <a:gd name="T9" fmla="*/ 0 h 2248"/>
                  <a:gd name="T10" fmla="*/ 2198 w 2199"/>
                  <a:gd name="T11" fmla="*/ 584 h 2248"/>
                  <a:gd name="T12" fmla="*/ 2158 w 2199"/>
                  <a:gd name="T13" fmla="*/ 584 h 2248"/>
                  <a:gd name="T14" fmla="*/ 2158 w 2199"/>
                  <a:gd name="T15" fmla="*/ 41 h 2248"/>
                  <a:gd name="T16" fmla="*/ 41 w 2199"/>
                  <a:gd name="T17" fmla="*/ 41 h 2248"/>
                  <a:gd name="T18" fmla="*/ 41 w 2199"/>
                  <a:gd name="T19" fmla="*/ 2207 h 2248"/>
                  <a:gd name="T20" fmla="*/ 2158 w 2199"/>
                  <a:gd name="T21" fmla="*/ 2207 h 2248"/>
                  <a:gd name="T22" fmla="*/ 2158 w 2199"/>
                  <a:gd name="T23" fmla="*/ 1220 h 2248"/>
                  <a:gd name="T24" fmla="*/ 2198 w 2199"/>
                  <a:gd name="T25" fmla="*/ 1240 h 22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99" h="2248">
                    <a:moveTo>
                      <a:pt x="2198" y="1240"/>
                    </a:moveTo>
                    <a:lnTo>
                      <a:pt x="2198" y="2247"/>
                    </a:lnTo>
                    <a:lnTo>
                      <a:pt x="0" y="2247"/>
                    </a:lnTo>
                    <a:lnTo>
                      <a:pt x="0" y="0"/>
                    </a:lnTo>
                    <a:lnTo>
                      <a:pt x="2198" y="0"/>
                    </a:lnTo>
                    <a:lnTo>
                      <a:pt x="2198" y="584"/>
                    </a:lnTo>
                    <a:lnTo>
                      <a:pt x="2158" y="584"/>
                    </a:lnTo>
                    <a:lnTo>
                      <a:pt x="2158" y="41"/>
                    </a:lnTo>
                    <a:lnTo>
                      <a:pt x="41" y="41"/>
                    </a:lnTo>
                    <a:lnTo>
                      <a:pt x="41" y="2207"/>
                    </a:lnTo>
                    <a:lnTo>
                      <a:pt x="2158" y="2207"/>
                    </a:lnTo>
                    <a:lnTo>
                      <a:pt x="2158" y="1220"/>
                    </a:lnTo>
                    <a:lnTo>
                      <a:pt x="2198" y="124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grpSp>
        <p:sp>
          <p:nvSpPr>
            <p:cNvPr id="28680" name="Rectangle 34"/>
            <p:cNvSpPr>
              <a:spLocks noChangeArrowheads="1"/>
            </p:cNvSpPr>
            <p:nvPr/>
          </p:nvSpPr>
          <p:spPr bwMode="auto">
            <a:xfrm>
              <a:off x="1385" y="1462"/>
              <a:ext cx="1931" cy="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spcBef>
                  <a:spcPct val="0"/>
                </a:spcBef>
                <a:spcAft>
                  <a:spcPct val="0"/>
                </a:spcAft>
              </a:pPr>
              <a:r>
                <a:rPr lang="en-US" altLang="en-US" sz="2800" b="1">
                  <a:solidFill>
                    <a:srgbClr val="000000"/>
                  </a:solidFill>
                </a:rPr>
                <a:t>TRANSACTION 1</a:t>
              </a:r>
            </a:p>
            <a:p>
              <a:pPr algn="ctr" fontAlgn="base">
                <a:spcBef>
                  <a:spcPct val="0"/>
                </a:spcBef>
                <a:spcAft>
                  <a:spcPct val="0"/>
                </a:spcAft>
              </a:pPr>
              <a:endParaRPr lang="en-US" altLang="en-US" sz="2800" b="1">
                <a:solidFill>
                  <a:srgbClr val="000000"/>
                </a:solidFill>
              </a:endParaRPr>
            </a:p>
            <a:p>
              <a:pPr algn="ctr" fontAlgn="base">
                <a:spcBef>
                  <a:spcPct val="0"/>
                </a:spcBef>
                <a:spcAft>
                  <a:spcPct val="0"/>
                </a:spcAft>
              </a:pPr>
              <a:r>
                <a:rPr lang="en-US" altLang="en-US" sz="3000" b="1" i="1">
                  <a:solidFill>
                    <a:srgbClr val="CC0000"/>
                  </a:solidFill>
                </a:rPr>
                <a:t>Creating a bank</a:t>
              </a:r>
              <a:endParaRPr lang="en-US" altLang="en-US" sz="3000" b="1">
                <a:solidFill>
                  <a:srgbClr val="CC0000"/>
                </a:solidFill>
              </a:endParaRPr>
            </a:p>
            <a:p>
              <a:pPr algn="ctr" fontAlgn="base">
                <a:spcBef>
                  <a:spcPct val="0"/>
                </a:spcBef>
                <a:spcAft>
                  <a:spcPct val="0"/>
                </a:spcAft>
              </a:pPr>
              <a:r>
                <a:rPr lang="en-US" altLang="en-US" sz="3200" b="1">
                  <a:solidFill>
                    <a:srgbClr val="000000"/>
                  </a:solidFill>
                </a:rPr>
                <a:t>$250,000 Cash</a:t>
              </a:r>
            </a:p>
            <a:p>
              <a:pPr algn="ctr" fontAlgn="base">
                <a:spcBef>
                  <a:spcPct val="0"/>
                </a:spcBef>
                <a:spcAft>
                  <a:spcPct val="0"/>
                </a:spcAft>
              </a:pPr>
              <a:r>
                <a:rPr lang="en-US" altLang="en-US" sz="3200" b="1">
                  <a:solidFill>
                    <a:srgbClr val="000000"/>
                  </a:solidFill>
                </a:rPr>
                <a:t>for</a:t>
              </a:r>
            </a:p>
            <a:p>
              <a:pPr algn="ctr" fontAlgn="base">
                <a:spcBef>
                  <a:spcPct val="0"/>
                </a:spcBef>
                <a:spcAft>
                  <a:spcPct val="0"/>
                </a:spcAft>
              </a:pPr>
              <a:r>
                <a:rPr lang="en-US" altLang="en-US" sz="3200" b="1">
                  <a:solidFill>
                    <a:srgbClr val="000000"/>
                  </a:solidFill>
                </a:rPr>
                <a:t>Capital Stock</a:t>
              </a:r>
            </a:p>
          </p:txBody>
        </p:sp>
      </p:grpSp>
    </p:spTree>
    <p:extLst>
      <p:ext uri="{BB962C8B-B14F-4D97-AF65-F5344CB8AC3E}">
        <p14:creationId xmlns:p14="http://schemas.microsoft.com/office/powerpoint/2010/main" val="290840464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498"/>
                                        </p:tgtEl>
                                        <p:attrNameLst>
                                          <p:attrName>style.visibility</p:attrName>
                                        </p:attrNameLst>
                                      </p:cBhvr>
                                      <p:to>
                                        <p:strVal val="visible"/>
                                      </p:to>
                                    </p:set>
                                    <p:animEffect transition="in" filter="wipe(left)">
                                      <p:cBhvr>
                                        <p:cTn id="7" dur="500"/>
                                        <p:tgtEl>
                                          <p:spTgt spid="20498"/>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0485"/>
                                        </p:tgtEl>
                                        <p:attrNameLst>
                                          <p:attrName>style.visibility</p:attrName>
                                        </p:attrNameLst>
                                      </p:cBhvr>
                                      <p:to>
                                        <p:strVal val="visible"/>
                                      </p:to>
                                    </p:set>
                                    <p:animEffect transition="in" filter="wipe(up)">
                                      <p:cBhvr>
                                        <p:cTn id="11" dur="500"/>
                                        <p:tgtEl>
                                          <p:spTgt spid="20485"/>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0499"/>
                                        </p:tgtEl>
                                        <p:attrNameLst>
                                          <p:attrName>style.visibility</p:attrName>
                                        </p:attrNameLst>
                                      </p:cBhvr>
                                      <p:to>
                                        <p:strVal val="visible"/>
                                      </p:to>
                                    </p:set>
                                    <p:animEffect transition="in" filter="wipe(up)">
                                      <p:cBhvr>
                                        <p:cTn id="15" dur="500"/>
                                        <p:tgtEl>
                                          <p:spTgt spid="20499"/>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0500"/>
                                        </p:tgtEl>
                                        <p:attrNameLst>
                                          <p:attrName>style.visibility</p:attrName>
                                        </p:attrNameLst>
                                      </p:cBhvr>
                                      <p:to>
                                        <p:strVal val="visible"/>
                                      </p:to>
                                    </p:set>
                                    <p:animEffect transition="in" filter="wipe(up)">
                                      <p:cBhvr>
                                        <p:cTn id="19" dur="500"/>
                                        <p:tgtEl>
                                          <p:spTgt spid="20500"/>
                                        </p:tgtEl>
                                      </p:cBhvr>
                                    </p:animEffect>
                                  </p:childTnLst>
                                </p:cTn>
                              </p:par>
                            </p:childTnLst>
                          </p:cTn>
                        </p:par>
                        <p:par>
                          <p:cTn id="20" fill="hold" nodeType="afterGroup">
                            <p:stCondLst>
                              <p:cond delay="2000"/>
                            </p:stCondLst>
                            <p:childTnLst>
                              <p:par>
                                <p:cTn id="21" presetID="2" presetClass="entr" presetSubtype="2" fill="hold" nodeType="afterEffect">
                                  <p:stCondLst>
                                    <p:cond delay="0"/>
                                  </p:stCondLst>
                                  <p:childTnLst>
                                    <p:set>
                                      <p:cBhvr>
                                        <p:cTn id="22" dur="1" fill="hold">
                                          <p:stCondLst>
                                            <p:cond delay="0"/>
                                          </p:stCondLst>
                                        </p:cTn>
                                        <p:tgtEl>
                                          <p:spTgt spid="20502"/>
                                        </p:tgtEl>
                                        <p:attrNameLst>
                                          <p:attrName>style.visibility</p:attrName>
                                        </p:attrNameLst>
                                      </p:cBhvr>
                                      <p:to>
                                        <p:strVal val="visible"/>
                                      </p:to>
                                    </p:set>
                                    <p:anim calcmode="lin" valueType="num">
                                      <p:cBhvr additive="base">
                                        <p:cTn id="23" dur="500" fill="hold"/>
                                        <p:tgtEl>
                                          <p:spTgt spid="20502"/>
                                        </p:tgtEl>
                                        <p:attrNameLst>
                                          <p:attrName>ppt_x</p:attrName>
                                        </p:attrNameLst>
                                      </p:cBhvr>
                                      <p:tavLst>
                                        <p:tav tm="0">
                                          <p:val>
                                            <p:strVal val="1+#ppt_w/2"/>
                                          </p:val>
                                        </p:tav>
                                        <p:tav tm="100000">
                                          <p:val>
                                            <p:strVal val="#ppt_x"/>
                                          </p:val>
                                        </p:tav>
                                      </p:tavLst>
                                    </p:anim>
                                    <p:anim calcmode="lin" valueType="num">
                                      <p:cBhvr additive="base">
                                        <p:cTn id="24" dur="500" fill="hold"/>
                                        <p:tgtEl>
                                          <p:spTgt spid="205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8" grpId="0" autoUpdateAnimBg="0"/>
      <p:bldP spid="20499" grpId="0" autoUpdateAnimBg="0"/>
      <p:bldP spid="20500"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
          <p:cNvGrpSpPr>
            <a:grpSpLocks/>
          </p:cNvGrpSpPr>
          <p:nvPr/>
        </p:nvGrpSpPr>
        <p:grpSpPr bwMode="auto">
          <a:xfrm>
            <a:off x="1833563" y="1665288"/>
            <a:ext cx="6954837" cy="3743325"/>
            <a:chOff x="488" y="977"/>
            <a:chExt cx="4784" cy="2358"/>
          </a:xfrm>
        </p:grpSpPr>
        <p:sp>
          <p:nvSpPr>
            <p:cNvPr id="29706" name="Line 3"/>
            <p:cNvSpPr>
              <a:spLocks noChangeShapeType="1"/>
            </p:cNvSpPr>
            <p:nvPr/>
          </p:nvSpPr>
          <p:spPr bwMode="auto">
            <a:xfrm>
              <a:off x="488" y="977"/>
              <a:ext cx="478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sp>
          <p:nvSpPr>
            <p:cNvPr id="29707" name="Line 4"/>
            <p:cNvSpPr>
              <a:spLocks noChangeShapeType="1"/>
            </p:cNvSpPr>
            <p:nvPr/>
          </p:nvSpPr>
          <p:spPr bwMode="auto">
            <a:xfrm>
              <a:off x="2884" y="985"/>
              <a:ext cx="0" cy="23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grpSp>
      <p:sp>
        <p:nvSpPr>
          <p:cNvPr id="62469" name="Rectangle 5"/>
          <p:cNvSpPr>
            <a:spLocks noChangeArrowheads="1"/>
          </p:cNvSpPr>
          <p:nvPr/>
        </p:nvSpPr>
        <p:spPr bwMode="auto">
          <a:xfrm>
            <a:off x="1760538" y="1808163"/>
            <a:ext cx="3332162"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200" b="1">
                <a:solidFill>
                  <a:srgbClr val="000000"/>
                </a:solidFill>
              </a:rPr>
              <a:t>Cash		  </a:t>
            </a:r>
            <a:r>
              <a:rPr lang="en-US" altLang="en-US" sz="2200" b="1">
                <a:solidFill>
                  <a:srgbClr val="CC0000"/>
                </a:solidFill>
              </a:rPr>
              <a:t>$250,000</a:t>
            </a:r>
          </a:p>
        </p:txBody>
      </p:sp>
      <p:sp>
        <p:nvSpPr>
          <p:cNvPr id="62470" name="Rectangle 6"/>
          <p:cNvSpPr>
            <a:spLocks noChangeArrowheads="1"/>
          </p:cNvSpPr>
          <p:nvPr/>
        </p:nvSpPr>
        <p:spPr bwMode="auto">
          <a:xfrm>
            <a:off x="5267325" y="1808163"/>
            <a:ext cx="358775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200" b="1">
                <a:solidFill>
                  <a:srgbClr val="000000"/>
                </a:solidFill>
              </a:rPr>
              <a:t>Capital Stock      </a:t>
            </a:r>
            <a:r>
              <a:rPr lang="en-US" altLang="en-US" sz="2200" b="1">
                <a:solidFill>
                  <a:srgbClr val="CC0000"/>
                </a:solidFill>
              </a:rPr>
              <a:t>$250,000</a:t>
            </a:r>
          </a:p>
        </p:txBody>
      </p:sp>
      <p:sp>
        <p:nvSpPr>
          <p:cNvPr id="29701" name="Rectangle 10"/>
          <p:cNvSpPr>
            <a:spLocks noChangeArrowheads="1"/>
          </p:cNvSpPr>
          <p:nvPr/>
        </p:nvSpPr>
        <p:spPr bwMode="auto">
          <a:xfrm>
            <a:off x="2462213" y="95250"/>
            <a:ext cx="5470525"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lnSpc>
                <a:spcPct val="80000"/>
              </a:lnSpc>
              <a:spcBef>
                <a:spcPct val="0"/>
              </a:spcBef>
              <a:spcAft>
                <a:spcPct val="0"/>
              </a:spcAft>
            </a:pPr>
            <a:r>
              <a:rPr lang="en-US" altLang="en-US" sz="4000" b="1">
                <a:solidFill>
                  <a:srgbClr val="000099"/>
                </a:solidFill>
              </a:rPr>
              <a:t>FORMATION OF A</a:t>
            </a:r>
          </a:p>
          <a:p>
            <a:pPr algn="ctr" fontAlgn="base">
              <a:lnSpc>
                <a:spcPct val="80000"/>
              </a:lnSpc>
              <a:spcBef>
                <a:spcPct val="0"/>
              </a:spcBef>
              <a:spcAft>
                <a:spcPct val="0"/>
              </a:spcAft>
            </a:pPr>
            <a:r>
              <a:rPr lang="en-US" altLang="en-US" sz="4000" b="1">
                <a:solidFill>
                  <a:srgbClr val="000099"/>
                </a:solidFill>
              </a:rPr>
              <a:t>COMMERCIAL BANK</a:t>
            </a:r>
          </a:p>
        </p:txBody>
      </p:sp>
      <p:sp>
        <p:nvSpPr>
          <p:cNvPr id="29702" name="Rectangle 11"/>
          <p:cNvSpPr>
            <a:spLocks noChangeArrowheads="1"/>
          </p:cNvSpPr>
          <p:nvPr/>
        </p:nvSpPr>
        <p:spPr bwMode="auto">
          <a:xfrm>
            <a:off x="1733550" y="1304925"/>
            <a:ext cx="12001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000" b="1">
                <a:solidFill>
                  <a:srgbClr val="000000"/>
                </a:solidFill>
              </a:rPr>
              <a:t>ASSETS</a:t>
            </a:r>
          </a:p>
        </p:txBody>
      </p:sp>
      <p:sp>
        <p:nvSpPr>
          <p:cNvPr id="29703" name="Rectangle 12"/>
          <p:cNvSpPr>
            <a:spLocks noChangeArrowheads="1"/>
          </p:cNvSpPr>
          <p:nvPr/>
        </p:nvSpPr>
        <p:spPr bwMode="auto">
          <a:xfrm>
            <a:off x="6632575" y="1000125"/>
            <a:ext cx="22574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fontAlgn="base">
              <a:spcBef>
                <a:spcPct val="0"/>
              </a:spcBef>
              <a:spcAft>
                <a:spcPct val="0"/>
              </a:spcAft>
            </a:pPr>
            <a:r>
              <a:rPr lang="en-US" altLang="en-US" sz="2000" b="1">
                <a:solidFill>
                  <a:srgbClr val="000000"/>
                </a:solidFill>
              </a:rPr>
              <a:t>LIABILITIES AND</a:t>
            </a:r>
          </a:p>
          <a:p>
            <a:pPr algn="r" fontAlgn="base">
              <a:spcBef>
                <a:spcPct val="0"/>
              </a:spcBef>
              <a:spcAft>
                <a:spcPct val="0"/>
              </a:spcAft>
            </a:pPr>
            <a:r>
              <a:rPr lang="en-US" altLang="en-US" sz="2000" b="1">
                <a:solidFill>
                  <a:srgbClr val="000000"/>
                </a:solidFill>
              </a:rPr>
              <a:t>NET WORTH</a:t>
            </a:r>
          </a:p>
        </p:txBody>
      </p:sp>
      <p:sp>
        <p:nvSpPr>
          <p:cNvPr id="62477" name="Text Box 13"/>
          <p:cNvSpPr txBox="1">
            <a:spLocks noChangeArrowheads="1"/>
          </p:cNvSpPr>
          <p:nvPr/>
        </p:nvSpPr>
        <p:spPr bwMode="auto">
          <a:xfrm>
            <a:off x="2092325" y="5511800"/>
            <a:ext cx="62245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fontAlgn="base" hangingPunct="1">
              <a:spcBef>
                <a:spcPct val="0"/>
              </a:spcBef>
              <a:spcAft>
                <a:spcPct val="0"/>
              </a:spcAft>
            </a:pPr>
            <a:r>
              <a:rPr lang="en-US" altLang="en-US" sz="4000" b="1" i="1">
                <a:solidFill>
                  <a:srgbClr val="000000"/>
                </a:solidFill>
              </a:rPr>
              <a:t>Deposit Added to Vault Cash</a:t>
            </a:r>
          </a:p>
        </p:txBody>
      </p:sp>
      <p:sp>
        <p:nvSpPr>
          <p:cNvPr id="62478" name="Line 14"/>
          <p:cNvSpPr>
            <a:spLocks noChangeShapeType="1"/>
          </p:cNvSpPr>
          <p:nvPr/>
        </p:nvSpPr>
        <p:spPr bwMode="auto">
          <a:xfrm flipH="1" flipV="1">
            <a:off x="4259263" y="2246313"/>
            <a:ext cx="247650" cy="31480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Tree>
    <p:extLst>
      <p:ext uri="{BB962C8B-B14F-4D97-AF65-F5344CB8AC3E}">
        <p14:creationId xmlns:p14="http://schemas.microsoft.com/office/powerpoint/2010/main" val="237614476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469"/>
                                        </p:tgtEl>
                                        <p:attrNameLst>
                                          <p:attrName>style.visibility</p:attrName>
                                        </p:attrNameLst>
                                      </p:cBhvr>
                                      <p:to>
                                        <p:strVal val="visible"/>
                                      </p:to>
                                    </p:set>
                                    <p:animEffect transition="in" filter="wipe(left)">
                                      <p:cBhvr>
                                        <p:cTn id="7" dur="500"/>
                                        <p:tgtEl>
                                          <p:spTgt spid="624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470"/>
                                        </p:tgtEl>
                                        <p:attrNameLst>
                                          <p:attrName>style.visibility</p:attrName>
                                        </p:attrNameLst>
                                      </p:cBhvr>
                                      <p:to>
                                        <p:strVal val="visible"/>
                                      </p:to>
                                    </p:set>
                                    <p:animEffect transition="in" filter="wipe(left)">
                                      <p:cBhvr>
                                        <p:cTn id="12" dur="500"/>
                                        <p:tgtEl>
                                          <p:spTgt spid="62470"/>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2477"/>
                                        </p:tgtEl>
                                        <p:attrNameLst>
                                          <p:attrName>style.visibility</p:attrName>
                                        </p:attrNameLst>
                                      </p:cBhvr>
                                      <p:to>
                                        <p:strVal val="visible"/>
                                      </p:to>
                                    </p:set>
                                    <p:animEffect transition="in" filter="wipe(left)">
                                      <p:cBhvr>
                                        <p:cTn id="16" dur="500"/>
                                        <p:tgtEl>
                                          <p:spTgt spid="62477"/>
                                        </p:tgtEl>
                                      </p:cBhvr>
                                    </p:animEffect>
                                  </p:childTnLst>
                                </p:cTn>
                              </p:par>
                            </p:childTnLst>
                          </p:cTn>
                        </p:par>
                        <p:par>
                          <p:cTn id="17" fill="hold" nodeType="afterGroup">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62478"/>
                                        </p:tgtEl>
                                        <p:attrNameLst>
                                          <p:attrName>style.visibility</p:attrName>
                                        </p:attrNameLst>
                                      </p:cBhvr>
                                      <p:to>
                                        <p:strVal val="visible"/>
                                      </p:to>
                                    </p:set>
                                    <p:animEffect transition="in" filter="wipe(down)">
                                      <p:cBhvr>
                                        <p:cTn id="20" dur="500"/>
                                        <p:tgtEl>
                                          <p:spTgt spid="62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autoUpdateAnimBg="0"/>
      <p:bldP spid="62470" grpId="0" autoUpdateAnimBg="0"/>
      <p:bldP spid="62477" grpId="0" autoUpdateAnimBg="0"/>
      <p:bldP spid="624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2"/>
          <p:cNvGrpSpPr>
            <a:grpSpLocks/>
          </p:cNvGrpSpPr>
          <p:nvPr/>
        </p:nvGrpSpPr>
        <p:grpSpPr bwMode="auto">
          <a:xfrm>
            <a:off x="1833563" y="1665288"/>
            <a:ext cx="6954837" cy="3743325"/>
            <a:chOff x="488" y="977"/>
            <a:chExt cx="4784" cy="2358"/>
          </a:xfrm>
        </p:grpSpPr>
        <p:sp>
          <p:nvSpPr>
            <p:cNvPr id="30741" name="Line 3"/>
            <p:cNvSpPr>
              <a:spLocks noChangeShapeType="1"/>
            </p:cNvSpPr>
            <p:nvPr/>
          </p:nvSpPr>
          <p:spPr bwMode="auto">
            <a:xfrm>
              <a:off x="488" y="977"/>
              <a:ext cx="478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sp>
          <p:nvSpPr>
            <p:cNvPr id="30742" name="Line 4"/>
            <p:cNvSpPr>
              <a:spLocks noChangeShapeType="1"/>
            </p:cNvSpPr>
            <p:nvPr/>
          </p:nvSpPr>
          <p:spPr bwMode="auto">
            <a:xfrm>
              <a:off x="2884" y="985"/>
              <a:ext cx="0" cy="23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grpSp>
      <p:sp>
        <p:nvSpPr>
          <p:cNvPr id="30723" name="Rectangle 5"/>
          <p:cNvSpPr>
            <a:spLocks noChangeArrowheads="1"/>
          </p:cNvSpPr>
          <p:nvPr/>
        </p:nvSpPr>
        <p:spPr bwMode="auto">
          <a:xfrm>
            <a:off x="1760538" y="1808163"/>
            <a:ext cx="3332162"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200" b="1">
                <a:solidFill>
                  <a:srgbClr val="000000"/>
                </a:solidFill>
              </a:rPr>
              <a:t>Cash		  </a:t>
            </a:r>
            <a:r>
              <a:rPr lang="en-US" altLang="en-US" sz="2200" b="1">
                <a:solidFill>
                  <a:srgbClr val="CC0000"/>
                </a:solidFill>
              </a:rPr>
              <a:t>$250,000</a:t>
            </a:r>
          </a:p>
        </p:txBody>
      </p:sp>
      <p:sp>
        <p:nvSpPr>
          <p:cNvPr id="30724" name="Rectangle 6"/>
          <p:cNvSpPr>
            <a:spLocks noChangeArrowheads="1"/>
          </p:cNvSpPr>
          <p:nvPr/>
        </p:nvSpPr>
        <p:spPr bwMode="auto">
          <a:xfrm>
            <a:off x="5267325" y="1808163"/>
            <a:ext cx="358775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200" b="1">
                <a:solidFill>
                  <a:srgbClr val="000000"/>
                </a:solidFill>
              </a:rPr>
              <a:t>Capital Stock      </a:t>
            </a:r>
            <a:r>
              <a:rPr lang="en-US" altLang="en-US" sz="2200" b="1">
                <a:solidFill>
                  <a:srgbClr val="CC0000"/>
                </a:solidFill>
              </a:rPr>
              <a:t>$250,000</a:t>
            </a:r>
          </a:p>
        </p:txBody>
      </p:sp>
      <p:sp>
        <p:nvSpPr>
          <p:cNvPr id="30725" name="Rectangle 7"/>
          <p:cNvSpPr>
            <a:spLocks noChangeArrowheads="1"/>
          </p:cNvSpPr>
          <p:nvPr/>
        </p:nvSpPr>
        <p:spPr bwMode="auto">
          <a:xfrm>
            <a:off x="2462213" y="95250"/>
            <a:ext cx="5470525"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lnSpc>
                <a:spcPct val="80000"/>
              </a:lnSpc>
              <a:spcBef>
                <a:spcPct val="0"/>
              </a:spcBef>
              <a:spcAft>
                <a:spcPct val="0"/>
              </a:spcAft>
            </a:pPr>
            <a:r>
              <a:rPr lang="en-US" altLang="en-US" sz="4000" b="1">
                <a:solidFill>
                  <a:srgbClr val="000099"/>
                </a:solidFill>
              </a:rPr>
              <a:t>FORMATION OF A</a:t>
            </a:r>
          </a:p>
          <a:p>
            <a:pPr algn="ctr" fontAlgn="base">
              <a:lnSpc>
                <a:spcPct val="80000"/>
              </a:lnSpc>
              <a:spcBef>
                <a:spcPct val="0"/>
              </a:spcBef>
              <a:spcAft>
                <a:spcPct val="0"/>
              </a:spcAft>
            </a:pPr>
            <a:r>
              <a:rPr lang="en-US" altLang="en-US" sz="4000" b="1">
                <a:solidFill>
                  <a:srgbClr val="000099"/>
                </a:solidFill>
              </a:rPr>
              <a:t>COMMERCIAL BANK</a:t>
            </a:r>
          </a:p>
        </p:txBody>
      </p:sp>
      <p:sp>
        <p:nvSpPr>
          <p:cNvPr id="30726" name="Rectangle 8"/>
          <p:cNvSpPr>
            <a:spLocks noChangeArrowheads="1"/>
          </p:cNvSpPr>
          <p:nvPr/>
        </p:nvSpPr>
        <p:spPr bwMode="auto">
          <a:xfrm>
            <a:off x="1733550" y="1304925"/>
            <a:ext cx="12001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000" b="1">
                <a:solidFill>
                  <a:srgbClr val="000000"/>
                </a:solidFill>
              </a:rPr>
              <a:t>ASSETS</a:t>
            </a:r>
          </a:p>
        </p:txBody>
      </p:sp>
      <p:sp>
        <p:nvSpPr>
          <p:cNvPr id="30727" name="Rectangle 9"/>
          <p:cNvSpPr>
            <a:spLocks noChangeArrowheads="1"/>
          </p:cNvSpPr>
          <p:nvPr/>
        </p:nvSpPr>
        <p:spPr bwMode="auto">
          <a:xfrm>
            <a:off x="6632575" y="1000125"/>
            <a:ext cx="22574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fontAlgn="base">
              <a:spcBef>
                <a:spcPct val="0"/>
              </a:spcBef>
              <a:spcAft>
                <a:spcPct val="0"/>
              </a:spcAft>
            </a:pPr>
            <a:r>
              <a:rPr lang="en-US" altLang="en-US" sz="2000" b="1">
                <a:solidFill>
                  <a:srgbClr val="000000"/>
                </a:solidFill>
              </a:rPr>
              <a:t>LIABILITIES AND</a:t>
            </a:r>
          </a:p>
          <a:p>
            <a:pPr algn="r" fontAlgn="base">
              <a:spcBef>
                <a:spcPct val="0"/>
              </a:spcBef>
              <a:spcAft>
                <a:spcPct val="0"/>
              </a:spcAft>
            </a:pPr>
            <a:r>
              <a:rPr lang="en-US" altLang="en-US" sz="2000" b="1">
                <a:solidFill>
                  <a:srgbClr val="000000"/>
                </a:solidFill>
              </a:rPr>
              <a:t>NET WORTH</a:t>
            </a:r>
          </a:p>
        </p:txBody>
      </p:sp>
      <p:grpSp>
        <p:nvGrpSpPr>
          <p:cNvPr id="64522" name="Group 10"/>
          <p:cNvGrpSpPr>
            <a:grpSpLocks/>
          </p:cNvGrpSpPr>
          <p:nvPr/>
        </p:nvGrpSpPr>
        <p:grpSpPr bwMode="auto">
          <a:xfrm>
            <a:off x="2019300" y="2106613"/>
            <a:ext cx="5935663" cy="3568700"/>
            <a:chOff x="1272" y="1327"/>
            <a:chExt cx="3739" cy="2248"/>
          </a:xfrm>
        </p:grpSpPr>
        <p:grpSp>
          <p:nvGrpSpPr>
            <p:cNvPr id="30729" name="Group 11"/>
            <p:cNvGrpSpPr>
              <a:grpSpLocks/>
            </p:cNvGrpSpPr>
            <p:nvPr/>
          </p:nvGrpSpPr>
          <p:grpSpPr bwMode="auto">
            <a:xfrm>
              <a:off x="1272" y="1327"/>
              <a:ext cx="3739" cy="2248"/>
              <a:chOff x="1272" y="1327"/>
              <a:chExt cx="3739" cy="2248"/>
            </a:xfrm>
          </p:grpSpPr>
          <p:sp>
            <p:nvSpPr>
              <p:cNvPr id="30731" name="Freeform 12"/>
              <p:cNvSpPr>
                <a:spLocks/>
              </p:cNvSpPr>
              <p:nvPr/>
            </p:nvSpPr>
            <p:spPr bwMode="auto">
              <a:xfrm>
                <a:off x="1302" y="1347"/>
                <a:ext cx="2149" cy="2208"/>
              </a:xfrm>
              <a:custGeom>
                <a:avLst/>
                <a:gdLst>
                  <a:gd name="T0" fmla="*/ 0 w 2149"/>
                  <a:gd name="T1" fmla="*/ 2207 h 2208"/>
                  <a:gd name="T2" fmla="*/ 2148 w 2149"/>
                  <a:gd name="T3" fmla="*/ 2207 h 2208"/>
                  <a:gd name="T4" fmla="*/ 2148 w 2149"/>
                  <a:gd name="T5" fmla="*/ 0 h 2208"/>
                  <a:gd name="T6" fmla="*/ 0 w 2149"/>
                  <a:gd name="T7" fmla="*/ 0 h 2208"/>
                  <a:gd name="T8" fmla="*/ 0 w 2149"/>
                  <a:gd name="T9" fmla="*/ 2207 h 22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9" h="2208">
                    <a:moveTo>
                      <a:pt x="0" y="2207"/>
                    </a:moveTo>
                    <a:lnTo>
                      <a:pt x="2148" y="2207"/>
                    </a:lnTo>
                    <a:lnTo>
                      <a:pt x="2148" y="0"/>
                    </a:lnTo>
                    <a:lnTo>
                      <a:pt x="0" y="0"/>
                    </a:lnTo>
                    <a:lnTo>
                      <a:pt x="0" y="2207"/>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30732" name="Freeform 13"/>
              <p:cNvSpPr>
                <a:spLocks/>
              </p:cNvSpPr>
              <p:nvPr/>
            </p:nvSpPr>
            <p:spPr bwMode="auto">
              <a:xfrm>
                <a:off x="2782" y="1913"/>
                <a:ext cx="1132" cy="1056"/>
              </a:xfrm>
              <a:custGeom>
                <a:avLst/>
                <a:gdLst>
                  <a:gd name="T0" fmla="*/ 0 w 1132"/>
                  <a:gd name="T1" fmla="*/ 0 h 1056"/>
                  <a:gd name="T2" fmla="*/ 0 w 1132"/>
                  <a:gd name="T3" fmla="*/ 111 h 1056"/>
                  <a:gd name="T4" fmla="*/ 30 w 1132"/>
                  <a:gd name="T5" fmla="*/ 181 h 1056"/>
                  <a:gd name="T6" fmla="*/ 100 w 1132"/>
                  <a:gd name="T7" fmla="*/ 252 h 1056"/>
                  <a:gd name="T8" fmla="*/ 190 w 1132"/>
                  <a:gd name="T9" fmla="*/ 291 h 1056"/>
                  <a:gd name="T10" fmla="*/ 490 w 1132"/>
                  <a:gd name="T11" fmla="*/ 291 h 1056"/>
                  <a:gd name="T12" fmla="*/ 490 w 1132"/>
                  <a:gd name="T13" fmla="*/ 412 h 1056"/>
                  <a:gd name="T14" fmla="*/ 510 w 1132"/>
                  <a:gd name="T15" fmla="*/ 492 h 1056"/>
                  <a:gd name="T16" fmla="*/ 570 w 1132"/>
                  <a:gd name="T17" fmla="*/ 583 h 1056"/>
                  <a:gd name="T18" fmla="*/ 631 w 1132"/>
                  <a:gd name="T19" fmla="*/ 622 h 1056"/>
                  <a:gd name="T20" fmla="*/ 681 w 1132"/>
                  <a:gd name="T21" fmla="*/ 653 h 1056"/>
                  <a:gd name="T22" fmla="*/ 681 w 1132"/>
                  <a:gd name="T23" fmla="*/ 1055 h 1056"/>
                  <a:gd name="T24" fmla="*/ 821 w 1132"/>
                  <a:gd name="T25" fmla="*/ 1055 h 1056"/>
                  <a:gd name="T26" fmla="*/ 931 w 1132"/>
                  <a:gd name="T27" fmla="*/ 1025 h 1056"/>
                  <a:gd name="T28" fmla="*/ 1032 w 1132"/>
                  <a:gd name="T29" fmla="*/ 965 h 1056"/>
                  <a:gd name="T30" fmla="*/ 1131 w 1132"/>
                  <a:gd name="T31" fmla="*/ 834 h 1056"/>
                  <a:gd name="T32" fmla="*/ 1131 w 1132"/>
                  <a:gd name="T33" fmla="*/ 262 h 1056"/>
                  <a:gd name="T34" fmla="*/ 1071 w 1132"/>
                  <a:gd name="T35" fmla="*/ 141 h 1056"/>
                  <a:gd name="T36" fmla="*/ 992 w 1132"/>
                  <a:gd name="T37" fmla="*/ 61 h 1056"/>
                  <a:gd name="T38" fmla="*/ 891 w 1132"/>
                  <a:gd name="T39" fmla="*/ 11 h 1056"/>
                  <a:gd name="T40" fmla="*/ 811 w 1132"/>
                  <a:gd name="T41" fmla="*/ 0 h 1056"/>
                  <a:gd name="T42" fmla="*/ 0 w 1132"/>
                  <a:gd name="T43" fmla="*/ 0 h 10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32" h="1056">
                    <a:moveTo>
                      <a:pt x="0" y="0"/>
                    </a:moveTo>
                    <a:lnTo>
                      <a:pt x="0" y="111"/>
                    </a:lnTo>
                    <a:lnTo>
                      <a:pt x="30" y="181"/>
                    </a:lnTo>
                    <a:lnTo>
                      <a:pt x="100" y="252"/>
                    </a:lnTo>
                    <a:lnTo>
                      <a:pt x="190" y="291"/>
                    </a:lnTo>
                    <a:lnTo>
                      <a:pt x="490" y="291"/>
                    </a:lnTo>
                    <a:lnTo>
                      <a:pt x="490" y="412"/>
                    </a:lnTo>
                    <a:lnTo>
                      <a:pt x="510" y="492"/>
                    </a:lnTo>
                    <a:lnTo>
                      <a:pt x="570" y="583"/>
                    </a:lnTo>
                    <a:lnTo>
                      <a:pt x="631" y="622"/>
                    </a:lnTo>
                    <a:lnTo>
                      <a:pt x="681" y="653"/>
                    </a:lnTo>
                    <a:lnTo>
                      <a:pt x="681" y="1055"/>
                    </a:lnTo>
                    <a:lnTo>
                      <a:pt x="821" y="1055"/>
                    </a:lnTo>
                    <a:lnTo>
                      <a:pt x="931" y="1025"/>
                    </a:lnTo>
                    <a:lnTo>
                      <a:pt x="1032" y="965"/>
                    </a:lnTo>
                    <a:lnTo>
                      <a:pt x="1131" y="834"/>
                    </a:lnTo>
                    <a:lnTo>
                      <a:pt x="1131" y="262"/>
                    </a:lnTo>
                    <a:lnTo>
                      <a:pt x="1071" y="141"/>
                    </a:lnTo>
                    <a:lnTo>
                      <a:pt x="992" y="61"/>
                    </a:lnTo>
                    <a:lnTo>
                      <a:pt x="891" y="11"/>
                    </a:lnTo>
                    <a:lnTo>
                      <a:pt x="811" y="0"/>
                    </a:lnTo>
                    <a:lnTo>
                      <a:pt x="0" y="0"/>
                    </a:lnTo>
                  </a:path>
                </a:pathLst>
              </a:custGeom>
              <a:solidFill>
                <a:srgbClr val="FFC98E"/>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30733" name="Freeform 14"/>
              <p:cNvSpPr>
                <a:spLocks/>
              </p:cNvSpPr>
              <p:nvPr/>
            </p:nvSpPr>
            <p:spPr bwMode="auto">
              <a:xfrm>
                <a:off x="3929" y="1913"/>
                <a:ext cx="216" cy="1106"/>
              </a:xfrm>
              <a:custGeom>
                <a:avLst/>
                <a:gdLst>
                  <a:gd name="T0" fmla="*/ 215 w 216"/>
                  <a:gd name="T1" fmla="*/ 1105 h 1106"/>
                  <a:gd name="T2" fmla="*/ 147 w 216"/>
                  <a:gd name="T3" fmla="*/ 1105 h 1106"/>
                  <a:gd name="T4" fmla="*/ 89 w 216"/>
                  <a:gd name="T5" fmla="*/ 1075 h 1106"/>
                  <a:gd name="T6" fmla="*/ 30 w 216"/>
                  <a:gd name="T7" fmla="*/ 1015 h 1106"/>
                  <a:gd name="T8" fmla="*/ 0 w 216"/>
                  <a:gd name="T9" fmla="*/ 955 h 1106"/>
                  <a:gd name="T10" fmla="*/ 0 w 216"/>
                  <a:gd name="T11" fmla="*/ 0 h 1106"/>
                  <a:gd name="T12" fmla="*/ 215 w 216"/>
                  <a:gd name="T13" fmla="*/ 0 h 1106"/>
                  <a:gd name="T14" fmla="*/ 215 w 216"/>
                  <a:gd name="T15" fmla="*/ 1105 h 1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 h="1106">
                    <a:moveTo>
                      <a:pt x="215" y="1105"/>
                    </a:moveTo>
                    <a:lnTo>
                      <a:pt x="147" y="1105"/>
                    </a:lnTo>
                    <a:lnTo>
                      <a:pt x="89" y="1075"/>
                    </a:lnTo>
                    <a:lnTo>
                      <a:pt x="30" y="1015"/>
                    </a:lnTo>
                    <a:lnTo>
                      <a:pt x="0" y="955"/>
                    </a:lnTo>
                    <a:lnTo>
                      <a:pt x="0" y="0"/>
                    </a:lnTo>
                    <a:lnTo>
                      <a:pt x="215" y="0"/>
                    </a:lnTo>
                    <a:lnTo>
                      <a:pt x="215" y="1105"/>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30734" name="Freeform 15"/>
              <p:cNvSpPr>
                <a:spLocks/>
              </p:cNvSpPr>
              <p:nvPr/>
            </p:nvSpPr>
            <p:spPr bwMode="auto">
              <a:xfrm>
                <a:off x="4282" y="1823"/>
                <a:ext cx="508" cy="1297"/>
              </a:xfrm>
              <a:custGeom>
                <a:avLst/>
                <a:gdLst>
                  <a:gd name="T0" fmla="*/ 0 w 508"/>
                  <a:gd name="T1" fmla="*/ 1296 h 1297"/>
                  <a:gd name="T2" fmla="*/ 0 w 508"/>
                  <a:gd name="T3" fmla="*/ 0 h 1297"/>
                  <a:gd name="T4" fmla="*/ 507 w 508"/>
                  <a:gd name="T5" fmla="*/ 0 h 1297"/>
                  <a:gd name="T6" fmla="*/ 507 w 508"/>
                  <a:gd name="T7" fmla="*/ 1296 h 1297"/>
                  <a:gd name="T8" fmla="*/ 0 w 508"/>
                  <a:gd name="T9" fmla="*/ 1296 h 12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8" h="1297">
                    <a:moveTo>
                      <a:pt x="0" y="1296"/>
                    </a:moveTo>
                    <a:lnTo>
                      <a:pt x="0" y="0"/>
                    </a:lnTo>
                    <a:lnTo>
                      <a:pt x="507" y="0"/>
                    </a:lnTo>
                    <a:lnTo>
                      <a:pt x="507" y="1296"/>
                    </a:lnTo>
                    <a:lnTo>
                      <a:pt x="0" y="1296"/>
                    </a:lnTo>
                  </a:path>
                </a:pathLst>
              </a:custGeom>
              <a:solidFill>
                <a:srgbClr val="FFEA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30735" name="Freeform 16"/>
              <p:cNvSpPr>
                <a:spLocks/>
              </p:cNvSpPr>
              <p:nvPr/>
            </p:nvSpPr>
            <p:spPr bwMode="auto">
              <a:xfrm>
                <a:off x="4121" y="1801"/>
                <a:ext cx="890" cy="1340"/>
              </a:xfrm>
              <a:custGeom>
                <a:avLst/>
                <a:gdLst>
                  <a:gd name="T0" fmla="*/ 248 w 890"/>
                  <a:gd name="T1" fmla="*/ 0 h 1340"/>
                  <a:gd name="T2" fmla="*/ 273 w 890"/>
                  <a:gd name="T3" fmla="*/ 36 h 1340"/>
                  <a:gd name="T4" fmla="*/ 288 w 890"/>
                  <a:gd name="T5" fmla="*/ 72 h 1340"/>
                  <a:gd name="T6" fmla="*/ 297 w 890"/>
                  <a:gd name="T7" fmla="*/ 110 h 1340"/>
                  <a:gd name="T8" fmla="*/ 299 w 890"/>
                  <a:gd name="T9" fmla="*/ 148 h 1340"/>
                  <a:gd name="T10" fmla="*/ 292 w 890"/>
                  <a:gd name="T11" fmla="*/ 187 h 1340"/>
                  <a:gd name="T12" fmla="*/ 280 w 890"/>
                  <a:gd name="T13" fmla="*/ 224 h 1340"/>
                  <a:gd name="T14" fmla="*/ 260 w 890"/>
                  <a:gd name="T15" fmla="*/ 257 h 1340"/>
                  <a:gd name="T16" fmla="*/ 234 w 890"/>
                  <a:gd name="T17" fmla="*/ 291 h 1340"/>
                  <a:gd name="T18" fmla="*/ 216 w 890"/>
                  <a:gd name="T19" fmla="*/ 326 h 1340"/>
                  <a:gd name="T20" fmla="*/ 204 w 890"/>
                  <a:gd name="T21" fmla="*/ 362 h 1340"/>
                  <a:gd name="T22" fmla="*/ 199 w 890"/>
                  <a:gd name="T23" fmla="*/ 400 h 1340"/>
                  <a:gd name="T24" fmla="*/ 201 w 890"/>
                  <a:gd name="T25" fmla="*/ 439 h 1340"/>
                  <a:gd name="T26" fmla="*/ 210 w 890"/>
                  <a:gd name="T27" fmla="*/ 477 h 1340"/>
                  <a:gd name="T28" fmla="*/ 226 w 890"/>
                  <a:gd name="T29" fmla="*/ 513 h 1340"/>
                  <a:gd name="T30" fmla="*/ 248 w 890"/>
                  <a:gd name="T31" fmla="*/ 544 h 1340"/>
                  <a:gd name="T32" fmla="*/ 273 w 890"/>
                  <a:gd name="T33" fmla="*/ 579 h 1340"/>
                  <a:gd name="T34" fmla="*/ 288 w 890"/>
                  <a:gd name="T35" fmla="*/ 615 h 1340"/>
                  <a:gd name="T36" fmla="*/ 297 w 890"/>
                  <a:gd name="T37" fmla="*/ 653 h 1340"/>
                  <a:gd name="T38" fmla="*/ 299 w 890"/>
                  <a:gd name="T39" fmla="*/ 692 h 1340"/>
                  <a:gd name="T40" fmla="*/ 292 w 890"/>
                  <a:gd name="T41" fmla="*/ 730 h 1340"/>
                  <a:gd name="T42" fmla="*/ 280 w 890"/>
                  <a:gd name="T43" fmla="*/ 767 h 1340"/>
                  <a:gd name="T44" fmla="*/ 260 w 890"/>
                  <a:gd name="T45" fmla="*/ 800 h 1340"/>
                  <a:gd name="T46" fmla="*/ 235 w 890"/>
                  <a:gd name="T47" fmla="*/ 833 h 1340"/>
                  <a:gd name="T48" fmla="*/ 216 w 890"/>
                  <a:gd name="T49" fmla="*/ 868 h 1340"/>
                  <a:gd name="T50" fmla="*/ 204 w 890"/>
                  <a:gd name="T51" fmla="*/ 905 h 1340"/>
                  <a:gd name="T52" fmla="*/ 199 w 890"/>
                  <a:gd name="T53" fmla="*/ 943 h 1340"/>
                  <a:gd name="T54" fmla="*/ 202 w 890"/>
                  <a:gd name="T55" fmla="*/ 983 h 1340"/>
                  <a:gd name="T56" fmla="*/ 211 w 890"/>
                  <a:gd name="T57" fmla="*/ 1019 h 1340"/>
                  <a:gd name="T58" fmla="*/ 227 w 890"/>
                  <a:gd name="T59" fmla="*/ 1055 h 1340"/>
                  <a:gd name="T60" fmla="*/ 249 w 890"/>
                  <a:gd name="T61" fmla="*/ 1086 h 1340"/>
                  <a:gd name="T62" fmla="*/ 273 w 890"/>
                  <a:gd name="T63" fmla="*/ 1122 h 1340"/>
                  <a:gd name="T64" fmla="*/ 289 w 890"/>
                  <a:gd name="T65" fmla="*/ 1158 h 1340"/>
                  <a:gd name="T66" fmla="*/ 297 w 890"/>
                  <a:gd name="T67" fmla="*/ 1196 h 1340"/>
                  <a:gd name="T68" fmla="*/ 299 w 890"/>
                  <a:gd name="T69" fmla="*/ 1234 h 1340"/>
                  <a:gd name="T70" fmla="*/ 293 w 890"/>
                  <a:gd name="T71" fmla="*/ 1272 h 1340"/>
                  <a:gd name="T72" fmla="*/ 889 w 890"/>
                  <a:gd name="T73" fmla="*/ 1288 h 1340"/>
                  <a:gd name="T74" fmla="*/ 0 w 890"/>
                  <a:gd name="T75" fmla="*/ 1339 h 13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90" h="1340">
                    <a:moveTo>
                      <a:pt x="0" y="1"/>
                    </a:moveTo>
                    <a:lnTo>
                      <a:pt x="248" y="0"/>
                    </a:lnTo>
                    <a:lnTo>
                      <a:pt x="263" y="20"/>
                    </a:lnTo>
                    <a:lnTo>
                      <a:pt x="273" y="36"/>
                    </a:lnTo>
                    <a:lnTo>
                      <a:pt x="281" y="54"/>
                    </a:lnTo>
                    <a:lnTo>
                      <a:pt x="288" y="72"/>
                    </a:lnTo>
                    <a:lnTo>
                      <a:pt x="293" y="91"/>
                    </a:lnTo>
                    <a:lnTo>
                      <a:pt x="297" y="110"/>
                    </a:lnTo>
                    <a:lnTo>
                      <a:pt x="299" y="129"/>
                    </a:lnTo>
                    <a:lnTo>
                      <a:pt x="299" y="148"/>
                    </a:lnTo>
                    <a:lnTo>
                      <a:pt x="296" y="167"/>
                    </a:lnTo>
                    <a:lnTo>
                      <a:pt x="292" y="187"/>
                    </a:lnTo>
                    <a:lnTo>
                      <a:pt x="287" y="205"/>
                    </a:lnTo>
                    <a:lnTo>
                      <a:pt x="280" y="224"/>
                    </a:lnTo>
                    <a:lnTo>
                      <a:pt x="271" y="241"/>
                    </a:lnTo>
                    <a:lnTo>
                      <a:pt x="260" y="257"/>
                    </a:lnTo>
                    <a:lnTo>
                      <a:pt x="246" y="276"/>
                    </a:lnTo>
                    <a:lnTo>
                      <a:pt x="234" y="291"/>
                    </a:lnTo>
                    <a:lnTo>
                      <a:pt x="223" y="308"/>
                    </a:lnTo>
                    <a:lnTo>
                      <a:pt x="216" y="326"/>
                    </a:lnTo>
                    <a:lnTo>
                      <a:pt x="209" y="343"/>
                    </a:lnTo>
                    <a:lnTo>
                      <a:pt x="204" y="362"/>
                    </a:lnTo>
                    <a:lnTo>
                      <a:pt x="200" y="381"/>
                    </a:lnTo>
                    <a:lnTo>
                      <a:pt x="199" y="400"/>
                    </a:lnTo>
                    <a:lnTo>
                      <a:pt x="199" y="420"/>
                    </a:lnTo>
                    <a:lnTo>
                      <a:pt x="201" y="439"/>
                    </a:lnTo>
                    <a:lnTo>
                      <a:pt x="205" y="458"/>
                    </a:lnTo>
                    <a:lnTo>
                      <a:pt x="210" y="477"/>
                    </a:lnTo>
                    <a:lnTo>
                      <a:pt x="218" y="496"/>
                    </a:lnTo>
                    <a:lnTo>
                      <a:pt x="226" y="513"/>
                    </a:lnTo>
                    <a:lnTo>
                      <a:pt x="236" y="530"/>
                    </a:lnTo>
                    <a:lnTo>
                      <a:pt x="248" y="544"/>
                    </a:lnTo>
                    <a:lnTo>
                      <a:pt x="263" y="562"/>
                    </a:lnTo>
                    <a:lnTo>
                      <a:pt x="273" y="579"/>
                    </a:lnTo>
                    <a:lnTo>
                      <a:pt x="281" y="597"/>
                    </a:lnTo>
                    <a:lnTo>
                      <a:pt x="288" y="615"/>
                    </a:lnTo>
                    <a:lnTo>
                      <a:pt x="293" y="634"/>
                    </a:lnTo>
                    <a:lnTo>
                      <a:pt x="297" y="653"/>
                    </a:lnTo>
                    <a:lnTo>
                      <a:pt x="299" y="672"/>
                    </a:lnTo>
                    <a:lnTo>
                      <a:pt x="299" y="692"/>
                    </a:lnTo>
                    <a:lnTo>
                      <a:pt x="296" y="711"/>
                    </a:lnTo>
                    <a:lnTo>
                      <a:pt x="292" y="730"/>
                    </a:lnTo>
                    <a:lnTo>
                      <a:pt x="287" y="749"/>
                    </a:lnTo>
                    <a:lnTo>
                      <a:pt x="280" y="767"/>
                    </a:lnTo>
                    <a:lnTo>
                      <a:pt x="271" y="783"/>
                    </a:lnTo>
                    <a:lnTo>
                      <a:pt x="260" y="800"/>
                    </a:lnTo>
                    <a:lnTo>
                      <a:pt x="248" y="815"/>
                    </a:lnTo>
                    <a:lnTo>
                      <a:pt x="235" y="833"/>
                    </a:lnTo>
                    <a:lnTo>
                      <a:pt x="224" y="850"/>
                    </a:lnTo>
                    <a:lnTo>
                      <a:pt x="216" y="868"/>
                    </a:lnTo>
                    <a:lnTo>
                      <a:pt x="210" y="886"/>
                    </a:lnTo>
                    <a:lnTo>
                      <a:pt x="204" y="905"/>
                    </a:lnTo>
                    <a:lnTo>
                      <a:pt x="201" y="924"/>
                    </a:lnTo>
                    <a:lnTo>
                      <a:pt x="199" y="943"/>
                    </a:lnTo>
                    <a:lnTo>
                      <a:pt x="199" y="963"/>
                    </a:lnTo>
                    <a:lnTo>
                      <a:pt x="202" y="983"/>
                    </a:lnTo>
                    <a:lnTo>
                      <a:pt x="206" y="1001"/>
                    </a:lnTo>
                    <a:lnTo>
                      <a:pt x="211" y="1019"/>
                    </a:lnTo>
                    <a:lnTo>
                      <a:pt x="218" y="1038"/>
                    </a:lnTo>
                    <a:lnTo>
                      <a:pt x="227" y="1055"/>
                    </a:lnTo>
                    <a:lnTo>
                      <a:pt x="237" y="1072"/>
                    </a:lnTo>
                    <a:lnTo>
                      <a:pt x="249" y="1086"/>
                    </a:lnTo>
                    <a:lnTo>
                      <a:pt x="263" y="1105"/>
                    </a:lnTo>
                    <a:lnTo>
                      <a:pt x="273" y="1122"/>
                    </a:lnTo>
                    <a:lnTo>
                      <a:pt x="282" y="1140"/>
                    </a:lnTo>
                    <a:lnTo>
                      <a:pt x="289" y="1158"/>
                    </a:lnTo>
                    <a:lnTo>
                      <a:pt x="294" y="1177"/>
                    </a:lnTo>
                    <a:lnTo>
                      <a:pt x="297" y="1196"/>
                    </a:lnTo>
                    <a:lnTo>
                      <a:pt x="299" y="1215"/>
                    </a:lnTo>
                    <a:lnTo>
                      <a:pt x="299" y="1234"/>
                    </a:lnTo>
                    <a:lnTo>
                      <a:pt x="297" y="1253"/>
                    </a:lnTo>
                    <a:lnTo>
                      <a:pt x="293" y="1272"/>
                    </a:lnTo>
                    <a:lnTo>
                      <a:pt x="289" y="1288"/>
                    </a:lnTo>
                    <a:lnTo>
                      <a:pt x="889" y="1288"/>
                    </a:lnTo>
                    <a:lnTo>
                      <a:pt x="889" y="1339"/>
                    </a:lnTo>
                    <a:lnTo>
                      <a:pt x="0" y="1339"/>
                    </a:lnTo>
                    <a:lnTo>
                      <a:pt x="0" y="1"/>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30736" name="Freeform 17"/>
              <p:cNvSpPr>
                <a:spLocks/>
              </p:cNvSpPr>
              <p:nvPr/>
            </p:nvSpPr>
            <p:spPr bwMode="auto">
              <a:xfrm>
                <a:off x="4121" y="1802"/>
                <a:ext cx="890" cy="1343"/>
              </a:xfrm>
              <a:custGeom>
                <a:avLst/>
                <a:gdLst>
                  <a:gd name="T0" fmla="*/ 0 w 890"/>
                  <a:gd name="T1" fmla="*/ 51 h 1343"/>
                  <a:gd name="T2" fmla="*/ 577 w 890"/>
                  <a:gd name="T3" fmla="*/ 71 h 1343"/>
                  <a:gd name="T4" fmla="*/ 586 w 890"/>
                  <a:gd name="T5" fmla="*/ 109 h 1343"/>
                  <a:gd name="T6" fmla="*/ 588 w 890"/>
                  <a:gd name="T7" fmla="*/ 147 h 1343"/>
                  <a:gd name="T8" fmla="*/ 581 w 890"/>
                  <a:gd name="T9" fmla="*/ 186 h 1343"/>
                  <a:gd name="T10" fmla="*/ 569 w 890"/>
                  <a:gd name="T11" fmla="*/ 223 h 1343"/>
                  <a:gd name="T12" fmla="*/ 549 w 890"/>
                  <a:gd name="T13" fmla="*/ 256 h 1343"/>
                  <a:gd name="T14" fmla="*/ 523 w 890"/>
                  <a:gd name="T15" fmla="*/ 290 h 1343"/>
                  <a:gd name="T16" fmla="*/ 505 w 890"/>
                  <a:gd name="T17" fmla="*/ 325 h 1343"/>
                  <a:gd name="T18" fmla="*/ 493 w 890"/>
                  <a:gd name="T19" fmla="*/ 361 h 1343"/>
                  <a:gd name="T20" fmla="*/ 488 w 890"/>
                  <a:gd name="T21" fmla="*/ 399 h 1343"/>
                  <a:gd name="T22" fmla="*/ 490 w 890"/>
                  <a:gd name="T23" fmla="*/ 438 h 1343"/>
                  <a:gd name="T24" fmla="*/ 500 w 890"/>
                  <a:gd name="T25" fmla="*/ 476 h 1343"/>
                  <a:gd name="T26" fmla="*/ 516 w 890"/>
                  <a:gd name="T27" fmla="*/ 512 h 1343"/>
                  <a:gd name="T28" fmla="*/ 537 w 890"/>
                  <a:gd name="T29" fmla="*/ 543 h 1343"/>
                  <a:gd name="T30" fmla="*/ 562 w 890"/>
                  <a:gd name="T31" fmla="*/ 578 h 1343"/>
                  <a:gd name="T32" fmla="*/ 577 w 890"/>
                  <a:gd name="T33" fmla="*/ 614 h 1343"/>
                  <a:gd name="T34" fmla="*/ 586 w 890"/>
                  <a:gd name="T35" fmla="*/ 652 h 1343"/>
                  <a:gd name="T36" fmla="*/ 588 w 890"/>
                  <a:gd name="T37" fmla="*/ 691 h 1343"/>
                  <a:gd name="T38" fmla="*/ 581 w 890"/>
                  <a:gd name="T39" fmla="*/ 729 h 1343"/>
                  <a:gd name="T40" fmla="*/ 569 w 890"/>
                  <a:gd name="T41" fmla="*/ 766 h 1343"/>
                  <a:gd name="T42" fmla="*/ 549 w 890"/>
                  <a:gd name="T43" fmla="*/ 799 h 1343"/>
                  <a:gd name="T44" fmla="*/ 524 w 890"/>
                  <a:gd name="T45" fmla="*/ 832 h 1343"/>
                  <a:gd name="T46" fmla="*/ 506 w 890"/>
                  <a:gd name="T47" fmla="*/ 867 h 1343"/>
                  <a:gd name="T48" fmla="*/ 494 w 890"/>
                  <a:gd name="T49" fmla="*/ 904 h 1343"/>
                  <a:gd name="T50" fmla="*/ 488 w 890"/>
                  <a:gd name="T51" fmla="*/ 942 h 1343"/>
                  <a:gd name="T52" fmla="*/ 491 w 890"/>
                  <a:gd name="T53" fmla="*/ 982 h 1343"/>
                  <a:gd name="T54" fmla="*/ 500 w 890"/>
                  <a:gd name="T55" fmla="*/ 1018 h 1343"/>
                  <a:gd name="T56" fmla="*/ 517 w 890"/>
                  <a:gd name="T57" fmla="*/ 1054 h 1343"/>
                  <a:gd name="T58" fmla="*/ 538 w 890"/>
                  <a:gd name="T59" fmla="*/ 1085 h 1343"/>
                  <a:gd name="T60" fmla="*/ 563 w 890"/>
                  <a:gd name="T61" fmla="*/ 1121 h 1343"/>
                  <a:gd name="T62" fmla="*/ 578 w 890"/>
                  <a:gd name="T63" fmla="*/ 1157 h 1343"/>
                  <a:gd name="T64" fmla="*/ 587 w 890"/>
                  <a:gd name="T65" fmla="*/ 1195 h 1343"/>
                  <a:gd name="T66" fmla="*/ 589 w 890"/>
                  <a:gd name="T67" fmla="*/ 1233 h 1343"/>
                  <a:gd name="T68" fmla="*/ 582 w 890"/>
                  <a:gd name="T69" fmla="*/ 1271 h 1343"/>
                  <a:gd name="T70" fmla="*/ 569 w 890"/>
                  <a:gd name="T71" fmla="*/ 1308 h 1343"/>
                  <a:gd name="T72" fmla="*/ 550 w 890"/>
                  <a:gd name="T73" fmla="*/ 1342 h 1343"/>
                  <a:gd name="T74" fmla="*/ 889 w 890"/>
                  <a:gd name="T75" fmla="*/ 0 h 13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90" h="1343">
                    <a:moveTo>
                      <a:pt x="0" y="0"/>
                    </a:moveTo>
                    <a:lnTo>
                      <a:pt x="0" y="51"/>
                    </a:lnTo>
                    <a:lnTo>
                      <a:pt x="569" y="51"/>
                    </a:lnTo>
                    <a:lnTo>
                      <a:pt x="577" y="71"/>
                    </a:lnTo>
                    <a:lnTo>
                      <a:pt x="583" y="90"/>
                    </a:lnTo>
                    <a:lnTo>
                      <a:pt x="586" y="109"/>
                    </a:lnTo>
                    <a:lnTo>
                      <a:pt x="588" y="128"/>
                    </a:lnTo>
                    <a:lnTo>
                      <a:pt x="588" y="147"/>
                    </a:lnTo>
                    <a:lnTo>
                      <a:pt x="585" y="166"/>
                    </a:lnTo>
                    <a:lnTo>
                      <a:pt x="581" y="186"/>
                    </a:lnTo>
                    <a:lnTo>
                      <a:pt x="577" y="204"/>
                    </a:lnTo>
                    <a:lnTo>
                      <a:pt x="569" y="223"/>
                    </a:lnTo>
                    <a:lnTo>
                      <a:pt x="560" y="240"/>
                    </a:lnTo>
                    <a:lnTo>
                      <a:pt x="549" y="256"/>
                    </a:lnTo>
                    <a:lnTo>
                      <a:pt x="535" y="275"/>
                    </a:lnTo>
                    <a:lnTo>
                      <a:pt x="523" y="290"/>
                    </a:lnTo>
                    <a:lnTo>
                      <a:pt x="514" y="307"/>
                    </a:lnTo>
                    <a:lnTo>
                      <a:pt x="505" y="325"/>
                    </a:lnTo>
                    <a:lnTo>
                      <a:pt x="498" y="342"/>
                    </a:lnTo>
                    <a:lnTo>
                      <a:pt x="493" y="361"/>
                    </a:lnTo>
                    <a:lnTo>
                      <a:pt x="490" y="380"/>
                    </a:lnTo>
                    <a:lnTo>
                      <a:pt x="488" y="399"/>
                    </a:lnTo>
                    <a:lnTo>
                      <a:pt x="488" y="419"/>
                    </a:lnTo>
                    <a:lnTo>
                      <a:pt x="490" y="438"/>
                    </a:lnTo>
                    <a:lnTo>
                      <a:pt x="494" y="457"/>
                    </a:lnTo>
                    <a:lnTo>
                      <a:pt x="500" y="476"/>
                    </a:lnTo>
                    <a:lnTo>
                      <a:pt x="507" y="495"/>
                    </a:lnTo>
                    <a:lnTo>
                      <a:pt x="516" y="512"/>
                    </a:lnTo>
                    <a:lnTo>
                      <a:pt x="525" y="529"/>
                    </a:lnTo>
                    <a:lnTo>
                      <a:pt x="537" y="543"/>
                    </a:lnTo>
                    <a:lnTo>
                      <a:pt x="552" y="561"/>
                    </a:lnTo>
                    <a:lnTo>
                      <a:pt x="562" y="578"/>
                    </a:lnTo>
                    <a:lnTo>
                      <a:pt x="571" y="596"/>
                    </a:lnTo>
                    <a:lnTo>
                      <a:pt x="577" y="614"/>
                    </a:lnTo>
                    <a:lnTo>
                      <a:pt x="583" y="633"/>
                    </a:lnTo>
                    <a:lnTo>
                      <a:pt x="586" y="652"/>
                    </a:lnTo>
                    <a:lnTo>
                      <a:pt x="588" y="671"/>
                    </a:lnTo>
                    <a:lnTo>
                      <a:pt x="588" y="691"/>
                    </a:lnTo>
                    <a:lnTo>
                      <a:pt x="585" y="710"/>
                    </a:lnTo>
                    <a:lnTo>
                      <a:pt x="581" y="729"/>
                    </a:lnTo>
                    <a:lnTo>
                      <a:pt x="577" y="748"/>
                    </a:lnTo>
                    <a:lnTo>
                      <a:pt x="569" y="766"/>
                    </a:lnTo>
                    <a:lnTo>
                      <a:pt x="560" y="783"/>
                    </a:lnTo>
                    <a:lnTo>
                      <a:pt x="549" y="799"/>
                    </a:lnTo>
                    <a:lnTo>
                      <a:pt x="537" y="814"/>
                    </a:lnTo>
                    <a:lnTo>
                      <a:pt x="524" y="832"/>
                    </a:lnTo>
                    <a:lnTo>
                      <a:pt x="514" y="849"/>
                    </a:lnTo>
                    <a:lnTo>
                      <a:pt x="506" y="867"/>
                    </a:lnTo>
                    <a:lnTo>
                      <a:pt x="499" y="885"/>
                    </a:lnTo>
                    <a:lnTo>
                      <a:pt x="494" y="904"/>
                    </a:lnTo>
                    <a:lnTo>
                      <a:pt x="490" y="923"/>
                    </a:lnTo>
                    <a:lnTo>
                      <a:pt x="488" y="942"/>
                    </a:lnTo>
                    <a:lnTo>
                      <a:pt x="488" y="962"/>
                    </a:lnTo>
                    <a:lnTo>
                      <a:pt x="491" y="982"/>
                    </a:lnTo>
                    <a:lnTo>
                      <a:pt x="495" y="1000"/>
                    </a:lnTo>
                    <a:lnTo>
                      <a:pt x="500" y="1018"/>
                    </a:lnTo>
                    <a:lnTo>
                      <a:pt x="508" y="1037"/>
                    </a:lnTo>
                    <a:lnTo>
                      <a:pt x="517" y="1054"/>
                    </a:lnTo>
                    <a:lnTo>
                      <a:pt x="526" y="1071"/>
                    </a:lnTo>
                    <a:lnTo>
                      <a:pt x="538" y="1085"/>
                    </a:lnTo>
                    <a:lnTo>
                      <a:pt x="552" y="1104"/>
                    </a:lnTo>
                    <a:lnTo>
                      <a:pt x="563" y="1121"/>
                    </a:lnTo>
                    <a:lnTo>
                      <a:pt x="571" y="1139"/>
                    </a:lnTo>
                    <a:lnTo>
                      <a:pt x="578" y="1157"/>
                    </a:lnTo>
                    <a:lnTo>
                      <a:pt x="583" y="1176"/>
                    </a:lnTo>
                    <a:lnTo>
                      <a:pt x="587" y="1195"/>
                    </a:lnTo>
                    <a:lnTo>
                      <a:pt x="589" y="1214"/>
                    </a:lnTo>
                    <a:lnTo>
                      <a:pt x="589" y="1233"/>
                    </a:lnTo>
                    <a:lnTo>
                      <a:pt x="586" y="1252"/>
                    </a:lnTo>
                    <a:lnTo>
                      <a:pt x="582" y="1271"/>
                    </a:lnTo>
                    <a:lnTo>
                      <a:pt x="577" y="1290"/>
                    </a:lnTo>
                    <a:lnTo>
                      <a:pt x="569" y="1308"/>
                    </a:lnTo>
                    <a:lnTo>
                      <a:pt x="561" y="1326"/>
                    </a:lnTo>
                    <a:lnTo>
                      <a:pt x="550" y="1342"/>
                    </a:lnTo>
                    <a:lnTo>
                      <a:pt x="889" y="1338"/>
                    </a:lnTo>
                    <a:lnTo>
                      <a:pt x="889"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30737" name="Freeform 18"/>
              <p:cNvSpPr>
                <a:spLocks/>
              </p:cNvSpPr>
              <p:nvPr/>
            </p:nvSpPr>
            <p:spPr bwMode="auto">
              <a:xfrm>
                <a:off x="4441" y="1801"/>
                <a:ext cx="147" cy="1344"/>
              </a:xfrm>
              <a:custGeom>
                <a:avLst/>
                <a:gdLst>
                  <a:gd name="T0" fmla="*/ 128 w 147"/>
                  <a:gd name="T1" fmla="*/ 1309 h 1344"/>
                  <a:gd name="T2" fmla="*/ 144 w 147"/>
                  <a:gd name="T3" fmla="*/ 1253 h 1344"/>
                  <a:gd name="T4" fmla="*/ 144 w 147"/>
                  <a:gd name="T5" fmla="*/ 1196 h 1344"/>
                  <a:gd name="T6" fmla="*/ 130 w 147"/>
                  <a:gd name="T7" fmla="*/ 1140 h 1344"/>
                  <a:gd name="T8" fmla="*/ 97 w 147"/>
                  <a:gd name="T9" fmla="*/ 1086 h 1344"/>
                  <a:gd name="T10" fmla="*/ 67 w 147"/>
                  <a:gd name="T11" fmla="*/ 1038 h 1344"/>
                  <a:gd name="T12" fmla="*/ 51 w 147"/>
                  <a:gd name="T13" fmla="*/ 983 h 1344"/>
                  <a:gd name="T14" fmla="*/ 51 w 147"/>
                  <a:gd name="T15" fmla="*/ 924 h 1344"/>
                  <a:gd name="T16" fmla="*/ 65 w 147"/>
                  <a:gd name="T17" fmla="*/ 868 h 1344"/>
                  <a:gd name="T18" fmla="*/ 97 w 147"/>
                  <a:gd name="T19" fmla="*/ 815 h 1344"/>
                  <a:gd name="T20" fmla="*/ 128 w 147"/>
                  <a:gd name="T21" fmla="*/ 767 h 1344"/>
                  <a:gd name="T22" fmla="*/ 143 w 147"/>
                  <a:gd name="T23" fmla="*/ 711 h 1344"/>
                  <a:gd name="T24" fmla="*/ 144 w 147"/>
                  <a:gd name="T25" fmla="*/ 653 h 1344"/>
                  <a:gd name="T26" fmla="*/ 129 w 147"/>
                  <a:gd name="T27" fmla="*/ 597 h 1344"/>
                  <a:gd name="T28" fmla="*/ 97 w 147"/>
                  <a:gd name="T29" fmla="*/ 544 h 1344"/>
                  <a:gd name="T30" fmla="*/ 66 w 147"/>
                  <a:gd name="T31" fmla="*/ 496 h 1344"/>
                  <a:gd name="T32" fmla="*/ 51 w 147"/>
                  <a:gd name="T33" fmla="*/ 439 h 1344"/>
                  <a:gd name="T34" fmla="*/ 50 w 147"/>
                  <a:gd name="T35" fmla="*/ 381 h 1344"/>
                  <a:gd name="T36" fmla="*/ 65 w 147"/>
                  <a:gd name="T37" fmla="*/ 326 h 1344"/>
                  <a:gd name="T38" fmla="*/ 95 w 147"/>
                  <a:gd name="T39" fmla="*/ 276 h 1344"/>
                  <a:gd name="T40" fmla="*/ 128 w 147"/>
                  <a:gd name="T41" fmla="*/ 224 h 1344"/>
                  <a:gd name="T42" fmla="*/ 143 w 147"/>
                  <a:gd name="T43" fmla="*/ 167 h 1344"/>
                  <a:gd name="T44" fmla="*/ 144 w 147"/>
                  <a:gd name="T45" fmla="*/ 110 h 1344"/>
                  <a:gd name="T46" fmla="*/ 129 w 147"/>
                  <a:gd name="T47" fmla="*/ 54 h 1344"/>
                  <a:gd name="T48" fmla="*/ 97 w 147"/>
                  <a:gd name="T49" fmla="*/ 0 h 1344"/>
                  <a:gd name="T50" fmla="*/ 72 w 147"/>
                  <a:gd name="T51" fmla="*/ 36 h 1344"/>
                  <a:gd name="T52" fmla="*/ 92 w 147"/>
                  <a:gd name="T53" fmla="*/ 91 h 1344"/>
                  <a:gd name="T54" fmla="*/ 97 w 147"/>
                  <a:gd name="T55" fmla="*/ 148 h 1344"/>
                  <a:gd name="T56" fmla="*/ 85 w 147"/>
                  <a:gd name="T57" fmla="*/ 205 h 1344"/>
                  <a:gd name="T58" fmla="*/ 61 w 147"/>
                  <a:gd name="T59" fmla="*/ 257 h 1344"/>
                  <a:gd name="T60" fmla="*/ 25 w 147"/>
                  <a:gd name="T61" fmla="*/ 308 h 1344"/>
                  <a:gd name="T62" fmla="*/ 5 w 147"/>
                  <a:gd name="T63" fmla="*/ 362 h 1344"/>
                  <a:gd name="T64" fmla="*/ 0 w 147"/>
                  <a:gd name="T65" fmla="*/ 420 h 1344"/>
                  <a:gd name="T66" fmla="*/ 12 w 147"/>
                  <a:gd name="T67" fmla="*/ 477 h 1344"/>
                  <a:gd name="T68" fmla="*/ 37 w 147"/>
                  <a:gd name="T69" fmla="*/ 530 h 1344"/>
                  <a:gd name="T70" fmla="*/ 72 w 147"/>
                  <a:gd name="T71" fmla="*/ 579 h 1344"/>
                  <a:gd name="T72" fmla="*/ 92 w 147"/>
                  <a:gd name="T73" fmla="*/ 634 h 1344"/>
                  <a:gd name="T74" fmla="*/ 97 w 147"/>
                  <a:gd name="T75" fmla="*/ 692 h 1344"/>
                  <a:gd name="T76" fmla="*/ 85 w 147"/>
                  <a:gd name="T77" fmla="*/ 749 h 1344"/>
                  <a:gd name="T78" fmla="*/ 61 w 147"/>
                  <a:gd name="T79" fmla="*/ 800 h 1344"/>
                  <a:gd name="T80" fmla="*/ 26 w 147"/>
                  <a:gd name="T81" fmla="*/ 850 h 1344"/>
                  <a:gd name="T82" fmla="*/ 6 w 147"/>
                  <a:gd name="T83" fmla="*/ 905 h 1344"/>
                  <a:gd name="T84" fmla="*/ 1 w 147"/>
                  <a:gd name="T85" fmla="*/ 963 h 1344"/>
                  <a:gd name="T86" fmla="*/ 12 w 147"/>
                  <a:gd name="T87" fmla="*/ 1019 h 1344"/>
                  <a:gd name="T88" fmla="*/ 37 w 147"/>
                  <a:gd name="T89" fmla="*/ 1072 h 1344"/>
                  <a:gd name="T90" fmla="*/ 73 w 147"/>
                  <a:gd name="T91" fmla="*/ 1122 h 1344"/>
                  <a:gd name="T92" fmla="*/ 93 w 147"/>
                  <a:gd name="T93" fmla="*/ 1177 h 1344"/>
                  <a:gd name="T94" fmla="*/ 97 w 147"/>
                  <a:gd name="T95" fmla="*/ 1234 h 1344"/>
                  <a:gd name="T96" fmla="*/ 86 w 147"/>
                  <a:gd name="T97" fmla="*/ 1291 h 1344"/>
                  <a:gd name="T98" fmla="*/ 61 w 147"/>
                  <a:gd name="T99" fmla="*/ 1343 h 13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7" h="1344">
                    <a:moveTo>
                      <a:pt x="109" y="1343"/>
                    </a:moveTo>
                    <a:lnTo>
                      <a:pt x="119" y="1327"/>
                    </a:lnTo>
                    <a:lnTo>
                      <a:pt x="128" y="1309"/>
                    </a:lnTo>
                    <a:lnTo>
                      <a:pt x="135" y="1291"/>
                    </a:lnTo>
                    <a:lnTo>
                      <a:pt x="140" y="1272"/>
                    </a:lnTo>
                    <a:lnTo>
                      <a:pt x="144" y="1253"/>
                    </a:lnTo>
                    <a:lnTo>
                      <a:pt x="146" y="1234"/>
                    </a:lnTo>
                    <a:lnTo>
                      <a:pt x="146" y="1215"/>
                    </a:lnTo>
                    <a:lnTo>
                      <a:pt x="144" y="1196"/>
                    </a:lnTo>
                    <a:lnTo>
                      <a:pt x="141" y="1177"/>
                    </a:lnTo>
                    <a:lnTo>
                      <a:pt x="136" y="1158"/>
                    </a:lnTo>
                    <a:lnTo>
                      <a:pt x="130" y="1140"/>
                    </a:lnTo>
                    <a:lnTo>
                      <a:pt x="121" y="1122"/>
                    </a:lnTo>
                    <a:lnTo>
                      <a:pt x="111" y="1105"/>
                    </a:lnTo>
                    <a:lnTo>
                      <a:pt x="97" y="1086"/>
                    </a:lnTo>
                    <a:lnTo>
                      <a:pt x="85" y="1072"/>
                    </a:lnTo>
                    <a:lnTo>
                      <a:pt x="76" y="1055"/>
                    </a:lnTo>
                    <a:lnTo>
                      <a:pt x="67" y="1038"/>
                    </a:lnTo>
                    <a:lnTo>
                      <a:pt x="61" y="1019"/>
                    </a:lnTo>
                    <a:lnTo>
                      <a:pt x="55" y="1001"/>
                    </a:lnTo>
                    <a:lnTo>
                      <a:pt x="51" y="983"/>
                    </a:lnTo>
                    <a:lnTo>
                      <a:pt x="49" y="963"/>
                    </a:lnTo>
                    <a:lnTo>
                      <a:pt x="49" y="943"/>
                    </a:lnTo>
                    <a:lnTo>
                      <a:pt x="51" y="924"/>
                    </a:lnTo>
                    <a:lnTo>
                      <a:pt x="54" y="905"/>
                    </a:lnTo>
                    <a:lnTo>
                      <a:pt x="59" y="886"/>
                    </a:lnTo>
                    <a:lnTo>
                      <a:pt x="65" y="868"/>
                    </a:lnTo>
                    <a:lnTo>
                      <a:pt x="74" y="850"/>
                    </a:lnTo>
                    <a:lnTo>
                      <a:pt x="84" y="833"/>
                    </a:lnTo>
                    <a:lnTo>
                      <a:pt x="97" y="815"/>
                    </a:lnTo>
                    <a:lnTo>
                      <a:pt x="109" y="800"/>
                    </a:lnTo>
                    <a:lnTo>
                      <a:pt x="118" y="783"/>
                    </a:lnTo>
                    <a:lnTo>
                      <a:pt x="128" y="767"/>
                    </a:lnTo>
                    <a:lnTo>
                      <a:pt x="134" y="749"/>
                    </a:lnTo>
                    <a:lnTo>
                      <a:pt x="139" y="730"/>
                    </a:lnTo>
                    <a:lnTo>
                      <a:pt x="143" y="711"/>
                    </a:lnTo>
                    <a:lnTo>
                      <a:pt x="145" y="692"/>
                    </a:lnTo>
                    <a:lnTo>
                      <a:pt x="145" y="672"/>
                    </a:lnTo>
                    <a:lnTo>
                      <a:pt x="144" y="653"/>
                    </a:lnTo>
                    <a:lnTo>
                      <a:pt x="140" y="634"/>
                    </a:lnTo>
                    <a:lnTo>
                      <a:pt x="135" y="615"/>
                    </a:lnTo>
                    <a:lnTo>
                      <a:pt x="129" y="597"/>
                    </a:lnTo>
                    <a:lnTo>
                      <a:pt x="121" y="579"/>
                    </a:lnTo>
                    <a:lnTo>
                      <a:pt x="110" y="562"/>
                    </a:lnTo>
                    <a:lnTo>
                      <a:pt x="97" y="544"/>
                    </a:lnTo>
                    <a:lnTo>
                      <a:pt x="85" y="530"/>
                    </a:lnTo>
                    <a:lnTo>
                      <a:pt x="76" y="513"/>
                    </a:lnTo>
                    <a:lnTo>
                      <a:pt x="66" y="496"/>
                    </a:lnTo>
                    <a:lnTo>
                      <a:pt x="60" y="477"/>
                    </a:lnTo>
                    <a:lnTo>
                      <a:pt x="55" y="458"/>
                    </a:lnTo>
                    <a:lnTo>
                      <a:pt x="51" y="439"/>
                    </a:lnTo>
                    <a:lnTo>
                      <a:pt x="49" y="420"/>
                    </a:lnTo>
                    <a:lnTo>
                      <a:pt x="49" y="400"/>
                    </a:lnTo>
                    <a:lnTo>
                      <a:pt x="50" y="381"/>
                    </a:lnTo>
                    <a:lnTo>
                      <a:pt x="54" y="362"/>
                    </a:lnTo>
                    <a:lnTo>
                      <a:pt x="59" y="343"/>
                    </a:lnTo>
                    <a:lnTo>
                      <a:pt x="65" y="326"/>
                    </a:lnTo>
                    <a:lnTo>
                      <a:pt x="74" y="308"/>
                    </a:lnTo>
                    <a:lnTo>
                      <a:pt x="84" y="291"/>
                    </a:lnTo>
                    <a:lnTo>
                      <a:pt x="95" y="276"/>
                    </a:lnTo>
                    <a:lnTo>
                      <a:pt x="109" y="257"/>
                    </a:lnTo>
                    <a:lnTo>
                      <a:pt x="118" y="241"/>
                    </a:lnTo>
                    <a:lnTo>
                      <a:pt x="128" y="224"/>
                    </a:lnTo>
                    <a:lnTo>
                      <a:pt x="134" y="205"/>
                    </a:lnTo>
                    <a:lnTo>
                      <a:pt x="139" y="187"/>
                    </a:lnTo>
                    <a:lnTo>
                      <a:pt x="143" y="167"/>
                    </a:lnTo>
                    <a:lnTo>
                      <a:pt x="145" y="148"/>
                    </a:lnTo>
                    <a:lnTo>
                      <a:pt x="145" y="129"/>
                    </a:lnTo>
                    <a:lnTo>
                      <a:pt x="144" y="110"/>
                    </a:lnTo>
                    <a:lnTo>
                      <a:pt x="140" y="91"/>
                    </a:lnTo>
                    <a:lnTo>
                      <a:pt x="135" y="72"/>
                    </a:lnTo>
                    <a:lnTo>
                      <a:pt x="129" y="54"/>
                    </a:lnTo>
                    <a:lnTo>
                      <a:pt x="121" y="36"/>
                    </a:lnTo>
                    <a:lnTo>
                      <a:pt x="110" y="20"/>
                    </a:lnTo>
                    <a:lnTo>
                      <a:pt x="97" y="0"/>
                    </a:lnTo>
                    <a:lnTo>
                      <a:pt x="49" y="0"/>
                    </a:lnTo>
                    <a:lnTo>
                      <a:pt x="62" y="20"/>
                    </a:lnTo>
                    <a:lnTo>
                      <a:pt x="72" y="36"/>
                    </a:lnTo>
                    <a:lnTo>
                      <a:pt x="81" y="54"/>
                    </a:lnTo>
                    <a:lnTo>
                      <a:pt x="87" y="72"/>
                    </a:lnTo>
                    <a:lnTo>
                      <a:pt x="92" y="91"/>
                    </a:lnTo>
                    <a:lnTo>
                      <a:pt x="95" y="110"/>
                    </a:lnTo>
                    <a:lnTo>
                      <a:pt x="97" y="129"/>
                    </a:lnTo>
                    <a:lnTo>
                      <a:pt x="97" y="148"/>
                    </a:lnTo>
                    <a:lnTo>
                      <a:pt x="95" y="167"/>
                    </a:lnTo>
                    <a:lnTo>
                      <a:pt x="91" y="187"/>
                    </a:lnTo>
                    <a:lnTo>
                      <a:pt x="85" y="205"/>
                    </a:lnTo>
                    <a:lnTo>
                      <a:pt x="79" y="224"/>
                    </a:lnTo>
                    <a:lnTo>
                      <a:pt x="70" y="241"/>
                    </a:lnTo>
                    <a:lnTo>
                      <a:pt x="61" y="257"/>
                    </a:lnTo>
                    <a:lnTo>
                      <a:pt x="46" y="276"/>
                    </a:lnTo>
                    <a:lnTo>
                      <a:pt x="35" y="291"/>
                    </a:lnTo>
                    <a:lnTo>
                      <a:pt x="25" y="308"/>
                    </a:lnTo>
                    <a:lnTo>
                      <a:pt x="16" y="326"/>
                    </a:lnTo>
                    <a:lnTo>
                      <a:pt x="10" y="343"/>
                    </a:lnTo>
                    <a:lnTo>
                      <a:pt x="5" y="362"/>
                    </a:lnTo>
                    <a:lnTo>
                      <a:pt x="2" y="381"/>
                    </a:lnTo>
                    <a:lnTo>
                      <a:pt x="0" y="400"/>
                    </a:lnTo>
                    <a:lnTo>
                      <a:pt x="0" y="420"/>
                    </a:lnTo>
                    <a:lnTo>
                      <a:pt x="2" y="439"/>
                    </a:lnTo>
                    <a:lnTo>
                      <a:pt x="6" y="458"/>
                    </a:lnTo>
                    <a:lnTo>
                      <a:pt x="12" y="477"/>
                    </a:lnTo>
                    <a:lnTo>
                      <a:pt x="18" y="496"/>
                    </a:lnTo>
                    <a:lnTo>
                      <a:pt x="27" y="513"/>
                    </a:lnTo>
                    <a:lnTo>
                      <a:pt x="37" y="530"/>
                    </a:lnTo>
                    <a:lnTo>
                      <a:pt x="49" y="544"/>
                    </a:lnTo>
                    <a:lnTo>
                      <a:pt x="62" y="562"/>
                    </a:lnTo>
                    <a:lnTo>
                      <a:pt x="72" y="579"/>
                    </a:lnTo>
                    <a:lnTo>
                      <a:pt x="81" y="597"/>
                    </a:lnTo>
                    <a:lnTo>
                      <a:pt x="87" y="615"/>
                    </a:lnTo>
                    <a:lnTo>
                      <a:pt x="92" y="634"/>
                    </a:lnTo>
                    <a:lnTo>
                      <a:pt x="95" y="653"/>
                    </a:lnTo>
                    <a:lnTo>
                      <a:pt x="97" y="672"/>
                    </a:lnTo>
                    <a:lnTo>
                      <a:pt x="97" y="692"/>
                    </a:lnTo>
                    <a:lnTo>
                      <a:pt x="95" y="711"/>
                    </a:lnTo>
                    <a:lnTo>
                      <a:pt x="91" y="730"/>
                    </a:lnTo>
                    <a:lnTo>
                      <a:pt x="85" y="749"/>
                    </a:lnTo>
                    <a:lnTo>
                      <a:pt x="79" y="767"/>
                    </a:lnTo>
                    <a:lnTo>
                      <a:pt x="70" y="783"/>
                    </a:lnTo>
                    <a:lnTo>
                      <a:pt x="61" y="800"/>
                    </a:lnTo>
                    <a:lnTo>
                      <a:pt x="49" y="815"/>
                    </a:lnTo>
                    <a:lnTo>
                      <a:pt x="36" y="833"/>
                    </a:lnTo>
                    <a:lnTo>
                      <a:pt x="26" y="850"/>
                    </a:lnTo>
                    <a:lnTo>
                      <a:pt x="17" y="868"/>
                    </a:lnTo>
                    <a:lnTo>
                      <a:pt x="11" y="886"/>
                    </a:lnTo>
                    <a:lnTo>
                      <a:pt x="6" y="905"/>
                    </a:lnTo>
                    <a:lnTo>
                      <a:pt x="2" y="924"/>
                    </a:lnTo>
                    <a:lnTo>
                      <a:pt x="1" y="943"/>
                    </a:lnTo>
                    <a:lnTo>
                      <a:pt x="1" y="963"/>
                    </a:lnTo>
                    <a:lnTo>
                      <a:pt x="3" y="983"/>
                    </a:lnTo>
                    <a:lnTo>
                      <a:pt x="7" y="1001"/>
                    </a:lnTo>
                    <a:lnTo>
                      <a:pt x="12" y="1019"/>
                    </a:lnTo>
                    <a:lnTo>
                      <a:pt x="19" y="1038"/>
                    </a:lnTo>
                    <a:lnTo>
                      <a:pt x="28" y="1055"/>
                    </a:lnTo>
                    <a:lnTo>
                      <a:pt x="37" y="1072"/>
                    </a:lnTo>
                    <a:lnTo>
                      <a:pt x="49" y="1086"/>
                    </a:lnTo>
                    <a:lnTo>
                      <a:pt x="62" y="1105"/>
                    </a:lnTo>
                    <a:lnTo>
                      <a:pt x="73" y="1122"/>
                    </a:lnTo>
                    <a:lnTo>
                      <a:pt x="82" y="1140"/>
                    </a:lnTo>
                    <a:lnTo>
                      <a:pt x="87" y="1158"/>
                    </a:lnTo>
                    <a:lnTo>
                      <a:pt x="93" y="1177"/>
                    </a:lnTo>
                    <a:lnTo>
                      <a:pt x="96" y="1196"/>
                    </a:lnTo>
                    <a:lnTo>
                      <a:pt x="97" y="1215"/>
                    </a:lnTo>
                    <a:lnTo>
                      <a:pt x="97" y="1234"/>
                    </a:lnTo>
                    <a:lnTo>
                      <a:pt x="95" y="1253"/>
                    </a:lnTo>
                    <a:lnTo>
                      <a:pt x="91" y="1272"/>
                    </a:lnTo>
                    <a:lnTo>
                      <a:pt x="86" y="1291"/>
                    </a:lnTo>
                    <a:lnTo>
                      <a:pt x="80" y="1309"/>
                    </a:lnTo>
                    <a:lnTo>
                      <a:pt x="70" y="1327"/>
                    </a:lnTo>
                    <a:lnTo>
                      <a:pt x="61" y="1343"/>
                    </a:lnTo>
                    <a:lnTo>
                      <a:pt x="109" y="134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30738" name="Freeform 19"/>
              <p:cNvSpPr>
                <a:spLocks/>
              </p:cNvSpPr>
              <p:nvPr/>
            </p:nvSpPr>
            <p:spPr bwMode="auto">
              <a:xfrm>
                <a:off x="2762" y="1893"/>
                <a:ext cx="1374" cy="1166"/>
              </a:xfrm>
              <a:custGeom>
                <a:avLst/>
                <a:gdLst>
                  <a:gd name="T0" fmla="*/ 494 w 1374"/>
                  <a:gd name="T1" fmla="*/ 440 h 1166"/>
                  <a:gd name="T2" fmla="*/ 521 w 1374"/>
                  <a:gd name="T3" fmla="*/ 530 h 1166"/>
                  <a:gd name="T4" fmla="*/ 573 w 1374"/>
                  <a:gd name="T5" fmla="*/ 609 h 1166"/>
                  <a:gd name="T6" fmla="*/ 648 w 1374"/>
                  <a:gd name="T7" fmla="*/ 668 h 1166"/>
                  <a:gd name="T8" fmla="*/ 737 w 1374"/>
                  <a:gd name="T9" fmla="*/ 700 h 1166"/>
                  <a:gd name="T10" fmla="*/ 831 w 1374"/>
                  <a:gd name="T11" fmla="*/ 705 h 1166"/>
                  <a:gd name="T12" fmla="*/ 923 w 1374"/>
                  <a:gd name="T13" fmla="*/ 682 h 1166"/>
                  <a:gd name="T14" fmla="*/ 1003 w 1374"/>
                  <a:gd name="T15" fmla="*/ 632 h 1166"/>
                  <a:gd name="T16" fmla="*/ 1062 w 1374"/>
                  <a:gd name="T17" fmla="*/ 562 h 1166"/>
                  <a:gd name="T18" fmla="*/ 1004 w 1374"/>
                  <a:gd name="T19" fmla="*/ 572 h 1166"/>
                  <a:gd name="T20" fmla="*/ 935 w 1374"/>
                  <a:gd name="T21" fmla="*/ 628 h 1166"/>
                  <a:gd name="T22" fmla="*/ 852 w 1374"/>
                  <a:gd name="T23" fmla="*/ 659 h 1166"/>
                  <a:gd name="T24" fmla="*/ 764 w 1374"/>
                  <a:gd name="T25" fmla="*/ 662 h 1166"/>
                  <a:gd name="T26" fmla="*/ 679 w 1374"/>
                  <a:gd name="T27" fmla="*/ 636 h 1166"/>
                  <a:gd name="T28" fmla="*/ 608 w 1374"/>
                  <a:gd name="T29" fmla="*/ 583 h 1166"/>
                  <a:gd name="T30" fmla="*/ 558 w 1374"/>
                  <a:gd name="T31" fmla="*/ 511 h 1166"/>
                  <a:gd name="T32" fmla="*/ 533 w 1374"/>
                  <a:gd name="T33" fmla="*/ 426 h 1166"/>
                  <a:gd name="T34" fmla="*/ 240 w 1374"/>
                  <a:gd name="T35" fmla="*/ 291 h 1166"/>
                  <a:gd name="T36" fmla="*/ 180 w 1374"/>
                  <a:gd name="T37" fmla="*/ 286 h 1166"/>
                  <a:gd name="T38" fmla="*/ 114 w 1374"/>
                  <a:gd name="T39" fmla="*/ 253 h 1166"/>
                  <a:gd name="T40" fmla="*/ 65 w 1374"/>
                  <a:gd name="T41" fmla="*/ 198 h 1166"/>
                  <a:gd name="T42" fmla="*/ 41 w 1374"/>
                  <a:gd name="T43" fmla="*/ 127 h 1166"/>
                  <a:gd name="T44" fmla="*/ 752 w 1374"/>
                  <a:gd name="T45" fmla="*/ 40 h 1166"/>
                  <a:gd name="T46" fmla="*/ 858 w 1374"/>
                  <a:gd name="T47" fmla="*/ 47 h 1166"/>
                  <a:gd name="T48" fmla="*/ 952 w 1374"/>
                  <a:gd name="T49" fmla="*/ 80 h 1166"/>
                  <a:gd name="T50" fmla="*/ 1032 w 1374"/>
                  <a:gd name="T51" fmla="*/ 139 h 1166"/>
                  <a:gd name="T52" fmla="*/ 1092 w 1374"/>
                  <a:gd name="T53" fmla="*/ 219 h 1166"/>
                  <a:gd name="T54" fmla="*/ 1126 w 1374"/>
                  <a:gd name="T55" fmla="*/ 312 h 1166"/>
                  <a:gd name="T56" fmla="*/ 1132 w 1374"/>
                  <a:gd name="T57" fmla="*/ 916 h 1166"/>
                  <a:gd name="T58" fmla="*/ 1152 w 1374"/>
                  <a:gd name="T59" fmla="*/ 1004 h 1166"/>
                  <a:gd name="T60" fmla="*/ 1201 w 1374"/>
                  <a:gd name="T61" fmla="*/ 1080 h 1166"/>
                  <a:gd name="T62" fmla="*/ 1271 w 1374"/>
                  <a:gd name="T63" fmla="*/ 1136 h 1166"/>
                  <a:gd name="T64" fmla="*/ 1359 w 1374"/>
                  <a:gd name="T65" fmla="*/ 1163 h 1166"/>
                  <a:gd name="T66" fmla="*/ 1340 w 1374"/>
                  <a:gd name="T67" fmla="*/ 1103 h 1166"/>
                  <a:gd name="T68" fmla="*/ 1271 w 1374"/>
                  <a:gd name="T69" fmla="*/ 1077 h 1166"/>
                  <a:gd name="T70" fmla="*/ 1218 w 1374"/>
                  <a:gd name="T71" fmla="*/ 1027 h 1166"/>
                  <a:gd name="T72" fmla="*/ 1187 w 1374"/>
                  <a:gd name="T73" fmla="*/ 959 h 1166"/>
                  <a:gd name="T74" fmla="*/ 1182 w 1374"/>
                  <a:gd name="T75" fmla="*/ 362 h 1166"/>
                  <a:gd name="T76" fmla="*/ 1164 w 1374"/>
                  <a:gd name="T77" fmla="*/ 259 h 1166"/>
                  <a:gd name="T78" fmla="*/ 1118 w 1374"/>
                  <a:gd name="T79" fmla="*/ 165 h 1166"/>
                  <a:gd name="T80" fmla="*/ 1047 w 1374"/>
                  <a:gd name="T81" fmla="*/ 88 h 1166"/>
                  <a:gd name="T82" fmla="*/ 959 w 1374"/>
                  <a:gd name="T83" fmla="*/ 33 h 1166"/>
                  <a:gd name="T84" fmla="*/ 858 w 1374"/>
                  <a:gd name="T85" fmla="*/ 4 h 1166"/>
                  <a:gd name="T86" fmla="*/ 0 w 1374"/>
                  <a:gd name="T87" fmla="*/ 91 h 1166"/>
                  <a:gd name="T88" fmla="*/ 14 w 1374"/>
                  <a:gd name="T89" fmla="*/ 172 h 1166"/>
                  <a:gd name="T90" fmla="*/ 54 w 1374"/>
                  <a:gd name="T91" fmla="*/ 245 h 1166"/>
                  <a:gd name="T92" fmla="*/ 117 w 1374"/>
                  <a:gd name="T93" fmla="*/ 299 h 1166"/>
                  <a:gd name="T94" fmla="*/ 196 w 1374"/>
                  <a:gd name="T95" fmla="*/ 328 h 11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74" h="1166">
                    <a:moveTo>
                      <a:pt x="491" y="331"/>
                    </a:moveTo>
                    <a:lnTo>
                      <a:pt x="491" y="392"/>
                    </a:lnTo>
                    <a:lnTo>
                      <a:pt x="491" y="416"/>
                    </a:lnTo>
                    <a:lnTo>
                      <a:pt x="494" y="440"/>
                    </a:lnTo>
                    <a:lnTo>
                      <a:pt x="498" y="463"/>
                    </a:lnTo>
                    <a:lnTo>
                      <a:pt x="504" y="485"/>
                    </a:lnTo>
                    <a:lnTo>
                      <a:pt x="511" y="508"/>
                    </a:lnTo>
                    <a:lnTo>
                      <a:pt x="521" y="530"/>
                    </a:lnTo>
                    <a:lnTo>
                      <a:pt x="532" y="551"/>
                    </a:lnTo>
                    <a:lnTo>
                      <a:pt x="544" y="572"/>
                    </a:lnTo>
                    <a:lnTo>
                      <a:pt x="558" y="590"/>
                    </a:lnTo>
                    <a:lnTo>
                      <a:pt x="573" y="609"/>
                    </a:lnTo>
                    <a:lnTo>
                      <a:pt x="590" y="626"/>
                    </a:lnTo>
                    <a:lnTo>
                      <a:pt x="608" y="641"/>
                    </a:lnTo>
                    <a:lnTo>
                      <a:pt x="627" y="655"/>
                    </a:lnTo>
                    <a:lnTo>
                      <a:pt x="648" y="668"/>
                    </a:lnTo>
                    <a:lnTo>
                      <a:pt x="669" y="679"/>
                    </a:lnTo>
                    <a:lnTo>
                      <a:pt x="691" y="687"/>
                    </a:lnTo>
                    <a:lnTo>
                      <a:pt x="714" y="695"/>
                    </a:lnTo>
                    <a:lnTo>
                      <a:pt x="737" y="700"/>
                    </a:lnTo>
                    <a:lnTo>
                      <a:pt x="760" y="704"/>
                    </a:lnTo>
                    <a:lnTo>
                      <a:pt x="784" y="707"/>
                    </a:lnTo>
                    <a:lnTo>
                      <a:pt x="807" y="707"/>
                    </a:lnTo>
                    <a:lnTo>
                      <a:pt x="831" y="705"/>
                    </a:lnTo>
                    <a:lnTo>
                      <a:pt x="854" y="703"/>
                    </a:lnTo>
                    <a:lnTo>
                      <a:pt x="878" y="697"/>
                    </a:lnTo>
                    <a:lnTo>
                      <a:pt x="900" y="691"/>
                    </a:lnTo>
                    <a:lnTo>
                      <a:pt x="923" y="682"/>
                    </a:lnTo>
                    <a:lnTo>
                      <a:pt x="944" y="672"/>
                    </a:lnTo>
                    <a:lnTo>
                      <a:pt x="965" y="660"/>
                    </a:lnTo>
                    <a:lnTo>
                      <a:pt x="985" y="647"/>
                    </a:lnTo>
                    <a:lnTo>
                      <a:pt x="1003" y="632"/>
                    </a:lnTo>
                    <a:lnTo>
                      <a:pt x="1021" y="616"/>
                    </a:lnTo>
                    <a:lnTo>
                      <a:pt x="1036" y="598"/>
                    </a:lnTo>
                    <a:lnTo>
                      <a:pt x="1050" y="579"/>
                    </a:lnTo>
                    <a:lnTo>
                      <a:pt x="1062" y="562"/>
                    </a:lnTo>
                    <a:lnTo>
                      <a:pt x="1032" y="532"/>
                    </a:lnTo>
                    <a:lnTo>
                      <a:pt x="1030" y="536"/>
                    </a:lnTo>
                    <a:lnTo>
                      <a:pt x="1018" y="554"/>
                    </a:lnTo>
                    <a:lnTo>
                      <a:pt x="1004" y="572"/>
                    </a:lnTo>
                    <a:lnTo>
                      <a:pt x="989" y="588"/>
                    </a:lnTo>
                    <a:lnTo>
                      <a:pt x="972" y="603"/>
                    </a:lnTo>
                    <a:lnTo>
                      <a:pt x="954" y="616"/>
                    </a:lnTo>
                    <a:lnTo>
                      <a:pt x="935" y="628"/>
                    </a:lnTo>
                    <a:lnTo>
                      <a:pt x="916" y="639"/>
                    </a:lnTo>
                    <a:lnTo>
                      <a:pt x="895" y="647"/>
                    </a:lnTo>
                    <a:lnTo>
                      <a:pt x="874" y="654"/>
                    </a:lnTo>
                    <a:lnTo>
                      <a:pt x="852" y="659"/>
                    </a:lnTo>
                    <a:lnTo>
                      <a:pt x="830" y="663"/>
                    </a:lnTo>
                    <a:lnTo>
                      <a:pt x="808" y="664"/>
                    </a:lnTo>
                    <a:lnTo>
                      <a:pt x="786" y="664"/>
                    </a:lnTo>
                    <a:lnTo>
                      <a:pt x="764" y="662"/>
                    </a:lnTo>
                    <a:lnTo>
                      <a:pt x="742" y="658"/>
                    </a:lnTo>
                    <a:lnTo>
                      <a:pt x="720" y="652"/>
                    </a:lnTo>
                    <a:lnTo>
                      <a:pt x="700" y="645"/>
                    </a:lnTo>
                    <a:lnTo>
                      <a:pt x="679" y="636"/>
                    </a:lnTo>
                    <a:lnTo>
                      <a:pt x="660" y="625"/>
                    </a:lnTo>
                    <a:lnTo>
                      <a:pt x="642" y="612"/>
                    </a:lnTo>
                    <a:lnTo>
                      <a:pt x="624" y="598"/>
                    </a:lnTo>
                    <a:lnTo>
                      <a:pt x="608" y="583"/>
                    </a:lnTo>
                    <a:lnTo>
                      <a:pt x="593" y="567"/>
                    </a:lnTo>
                    <a:lnTo>
                      <a:pt x="579" y="549"/>
                    </a:lnTo>
                    <a:lnTo>
                      <a:pt x="568" y="530"/>
                    </a:lnTo>
                    <a:lnTo>
                      <a:pt x="558" y="511"/>
                    </a:lnTo>
                    <a:lnTo>
                      <a:pt x="549" y="490"/>
                    </a:lnTo>
                    <a:lnTo>
                      <a:pt x="541" y="470"/>
                    </a:lnTo>
                    <a:lnTo>
                      <a:pt x="536" y="448"/>
                    </a:lnTo>
                    <a:lnTo>
                      <a:pt x="533" y="426"/>
                    </a:lnTo>
                    <a:lnTo>
                      <a:pt x="531" y="404"/>
                    </a:lnTo>
                    <a:lnTo>
                      <a:pt x="531" y="382"/>
                    </a:lnTo>
                    <a:lnTo>
                      <a:pt x="531" y="291"/>
                    </a:lnTo>
                    <a:lnTo>
                      <a:pt x="240" y="291"/>
                    </a:lnTo>
                    <a:lnTo>
                      <a:pt x="236" y="291"/>
                    </a:lnTo>
                    <a:lnTo>
                      <a:pt x="217" y="291"/>
                    </a:lnTo>
                    <a:lnTo>
                      <a:pt x="198" y="290"/>
                    </a:lnTo>
                    <a:lnTo>
                      <a:pt x="180" y="286"/>
                    </a:lnTo>
                    <a:lnTo>
                      <a:pt x="162" y="280"/>
                    </a:lnTo>
                    <a:lnTo>
                      <a:pt x="145" y="273"/>
                    </a:lnTo>
                    <a:lnTo>
                      <a:pt x="128" y="264"/>
                    </a:lnTo>
                    <a:lnTo>
                      <a:pt x="114" y="253"/>
                    </a:lnTo>
                    <a:lnTo>
                      <a:pt x="100" y="241"/>
                    </a:lnTo>
                    <a:lnTo>
                      <a:pt x="87" y="228"/>
                    </a:lnTo>
                    <a:lnTo>
                      <a:pt x="76" y="213"/>
                    </a:lnTo>
                    <a:lnTo>
                      <a:pt x="65" y="198"/>
                    </a:lnTo>
                    <a:lnTo>
                      <a:pt x="57" y="181"/>
                    </a:lnTo>
                    <a:lnTo>
                      <a:pt x="50" y="164"/>
                    </a:lnTo>
                    <a:lnTo>
                      <a:pt x="45" y="145"/>
                    </a:lnTo>
                    <a:lnTo>
                      <a:pt x="41" y="127"/>
                    </a:lnTo>
                    <a:lnTo>
                      <a:pt x="39" y="109"/>
                    </a:lnTo>
                    <a:lnTo>
                      <a:pt x="40" y="91"/>
                    </a:lnTo>
                    <a:lnTo>
                      <a:pt x="40" y="40"/>
                    </a:lnTo>
                    <a:lnTo>
                      <a:pt x="752" y="40"/>
                    </a:lnTo>
                    <a:lnTo>
                      <a:pt x="801" y="40"/>
                    </a:lnTo>
                    <a:lnTo>
                      <a:pt x="809" y="41"/>
                    </a:lnTo>
                    <a:lnTo>
                      <a:pt x="833" y="43"/>
                    </a:lnTo>
                    <a:lnTo>
                      <a:pt x="858" y="47"/>
                    </a:lnTo>
                    <a:lnTo>
                      <a:pt x="883" y="53"/>
                    </a:lnTo>
                    <a:lnTo>
                      <a:pt x="907" y="60"/>
                    </a:lnTo>
                    <a:lnTo>
                      <a:pt x="930" y="70"/>
                    </a:lnTo>
                    <a:lnTo>
                      <a:pt x="952" y="80"/>
                    </a:lnTo>
                    <a:lnTo>
                      <a:pt x="974" y="93"/>
                    </a:lnTo>
                    <a:lnTo>
                      <a:pt x="995" y="107"/>
                    </a:lnTo>
                    <a:lnTo>
                      <a:pt x="1014" y="122"/>
                    </a:lnTo>
                    <a:lnTo>
                      <a:pt x="1032" y="139"/>
                    </a:lnTo>
                    <a:lnTo>
                      <a:pt x="1049" y="157"/>
                    </a:lnTo>
                    <a:lnTo>
                      <a:pt x="1065" y="177"/>
                    </a:lnTo>
                    <a:lnTo>
                      <a:pt x="1079" y="198"/>
                    </a:lnTo>
                    <a:lnTo>
                      <a:pt x="1092" y="219"/>
                    </a:lnTo>
                    <a:lnTo>
                      <a:pt x="1103" y="242"/>
                    </a:lnTo>
                    <a:lnTo>
                      <a:pt x="1112" y="265"/>
                    </a:lnTo>
                    <a:lnTo>
                      <a:pt x="1120" y="289"/>
                    </a:lnTo>
                    <a:lnTo>
                      <a:pt x="1126" y="312"/>
                    </a:lnTo>
                    <a:lnTo>
                      <a:pt x="1130" y="337"/>
                    </a:lnTo>
                    <a:lnTo>
                      <a:pt x="1132" y="362"/>
                    </a:lnTo>
                    <a:lnTo>
                      <a:pt x="1132" y="894"/>
                    </a:lnTo>
                    <a:lnTo>
                      <a:pt x="1132" y="916"/>
                    </a:lnTo>
                    <a:lnTo>
                      <a:pt x="1134" y="939"/>
                    </a:lnTo>
                    <a:lnTo>
                      <a:pt x="1138" y="961"/>
                    </a:lnTo>
                    <a:lnTo>
                      <a:pt x="1144" y="983"/>
                    </a:lnTo>
                    <a:lnTo>
                      <a:pt x="1152" y="1004"/>
                    </a:lnTo>
                    <a:lnTo>
                      <a:pt x="1161" y="1026"/>
                    </a:lnTo>
                    <a:lnTo>
                      <a:pt x="1172" y="1044"/>
                    </a:lnTo>
                    <a:lnTo>
                      <a:pt x="1186" y="1064"/>
                    </a:lnTo>
                    <a:lnTo>
                      <a:pt x="1201" y="1080"/>
                    </a:lnTo>
                    <a:lnTo>
                      <a:pt x="1217" y="1096"/>
                    </a:lnTo>
                    <a:lnTo>
                      <a:pt x="1234" y="1111"/>
                    </a:lnTo>
                    <a:lnTo>
                      <a:pt x="1253" y="1124"/>
                    </a:lnTo>
                    <a:lnTo>
                      <a:pt x="1271" y="1136"/>
                    </a:lnTo>
                    <a:lnTo>
                      <a:pt x="1293" y="1145"/>
                    </a:lnTo>
                    <a:lnTo>
                      <a:pt x="1315" y="1153"/>
                    </a:lnTo>
                    <a:lnTo>
                      <a:pt x="1336" y="1160"/>
                    </a:lnTo>
                    <a:lnTo>
                      <a:pt x="1359" y="1163"/>
                    </a:lnTo>
                    <a:lnTo>
                      <a:pt x="1373" y="1165"/>
                    </a:lnTo>
                    <a:lnTo>
                      <a:pt x="1373" y="1105"/>
                    </a:lnTo>
                    <a:lnTo>
                      <a:pt x="1359" y="1105"/>
                    </a:lnTo>
                    <a:lnTo>
                      <a:pt x="1340" y="1103"/>
                    </a:lnTo>
                    <a:lnTo>
                      <a:pt x="1322" y="1099"/>
                    </a:lnTo>
                    <a:lnTo>
                      <a:pt x="1305" y="1093"/>
                    </a:lnTo>
                    <a:lnTo>
                      <a:pt x="1287" y="1086"/>
                    </a:lnTo>
                    <a:lnTo>
                      <a:pt x="1271" y="1077"/>
                    </a:lnTo>
                    <a:lnTo>
                      <a:pt x="1257" y="1067"/>
                    </a:lnTo>
                    <a:lnTo>
                      <a:pt x="1243" y="1055"/>
                    </a:lnTo>
                    <a:lnTo>
                      <a:pt x="1229" y="1042"/>
                    </a:lnTo>
                    <a:lnTo>
                      <a:pt x="1218" y="1027"/>
                    </a:lnTo>
                    <a:lnTo>
                      <a:pt x="1208" y="1012"/>
                    </a:lnTo>
                    <a:lnTo>
                      <a:pt x="1199" y="995"/>
                    </a:lnTo>
                    <a:lnTo>
                      <a:pt x="1192" y="978"/>
                    </a:lnTo>
                    <a:lnTo>
                      <a:pt x="1187" y="959"/>
                    </a:lnTo>
                    <a:lnTo>
                      <a:pt x="1184" y="941"/>
                    </a:lnTo>
                    <a:lnTo>
                      <a:pt x="1182" y="923"/>
                    </a:lnTo>
                    <a:lnTo>
                      <a:pt x="1182" y="904"/>
                    </a:lnTo>
                    <a:lnTo>
                      <a:pt x="1182" y="362"/>
                    </a:lnTo>
                    <a:lnTo>
                      <a:pt x="1181" y="335"/>
                    </a:lnTo>
                    <a:lnTo>
                      <a:pt x="1177" y="310"/>
                    </a:lnTo>
                    <a:lnTo>
                      <a:pt x="1172" y="285"/>
                    </a:lnTo>
                    <a:lnTo>
                      <a:pt x="1164" y="259"/>
                    </a:lnTo>
                    <a:lnTo>
                      <a:pt x="1155" y="235"/>
                    </a:lnTo>
                    <a:lnTo>
                      <a:pt x="1144" y="211"/>
                    </a:lnTo>
                    <a:lnTo>
                      <a:pt x="1131" y="187"/>
                    </a:lnTo>
                    <a:lnTo>
                      <a:pt x="1118" y="165"/>
                    </a:lnTo>
                    <a:lnTo>
                      <a:pt x="1102" y="144"/>
                    </a:lnTo>
                    <a:lnTo>
                      <a:pt x="1085" y="124"/>
                    </a:lnTo>
                    <a:lnTo>
                      <a:pt x="1067" y="105"/>
                    </a:lnTo>
                    <a:lnTo>
                      <a:pt x="1047" y="88"/>
                    </a:lnTo>
                    <a:lnTo>
                      <a:pt x="1027" y="72"/>
                    </a:lnTo>
                    <a:lnTo>
                      <a:pt x="1005" y="58"/>
                    </a:lnTo>
                    <a:lnTo>
                      <a:pt x="983" y="44"/>
                    </a:lnTo>
                    <a:lnTo>
                      <a:pt x="959" y="33"/>
                    </a:lnTo>
                    <a:lnTo>
                      <a:pt x="935" y="23"/>
                    </a:lnTo>
                    <a:lnTo>
                      <a:pt x="909" y="15"/>
                    </a:lnTo>
                    <a:lnTo>
                      <a:pt x="883" y="8"/>
                    </a:lnTo>
                    <a:lnTo>
                      <a:pt x="858" y="4"/>
                    </a:lnTo>
                    <a:lnTo>
                      <a:pt x="831" y="1"/>
                    </a:lnTo>
                    <a:lnTo>
                      <a:pt x="811" y="0"/>
                    </a:lnTo>
                    <a:lnTo>
                      <a:pt x="0" y="0"/>
                    </a:lnTo>
                    <a:lnTo>
                      <a:pt x="0" y="91"/>
                    </a:lnTo>
                    <a:lnTo>
                      <a:pt x="1" y="111"/>
                    </a:lnTo>
                    <a:lnTo>
                      <a:pt x="3" y="132"/>
                    </a:lnTo>
                    <a:lnTo>
                      <a:pt x="7" y="152"/>
                    </a:lnTo>
                    <a:lnTo>
                      <a:pt x="14" y="172"/>
                    </a:lnTo>
                    <a:lnTo>
                      <a:pt x="21" y="192"/>
                    </a:lnTo>
                    <a:lnTo>
                      <a:pt x="31" y="211"/>
                    </a:lnTo>
                    <a:lnTo>
                      <a:pt x="42" y="229"/>
                    </a:lnTo>
                    <a:lnTo>
                      <a:pt x="54" y="245"/>
                    </a:lnTo>
                    <a:lnTo>
                      <a:pt x="69" y="261"/>
                    </a:lnTo>
                    <a:lnTo>
                      <a:pt x="84" y="275"/>
                    </a:lnTo>
                    <a:lnTo>
                      <a:pt x="100" y="288"/>
                    </a:lnTo>
                    <a:lnTo>
                      <a:pt x="117" y="299"/>
                    </a:lnTo>
                    <a:lnTo>
                      <a:pt x="136" y="308"/>
                    </a:lnTo>
                    <a:lnTo>
                      <a:pt x="155" y="316"/>
                    </a:lnTo>
                    <a:lnTo>
                      <a:pt x="175" y="323"/>
                    </a:lnTo>
                    <a:lnTo>
                      <a:pt x="196" y="328"/>
                    </a:lnTo>
                    <a:lnTo>
                      <a:pt x="216" y="331"/>
                    </a:lnTo>
                    <a:lnTo>
                      <a:pt x="230" y="331"/>
                    </a:lnTo>
                    <a:lnTo>
                      <a:pt x="491" y="331"/>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30739" name="Freeform 20"/>
              <p:cNvSpPr>
                <a:spLocks/>
              </p:cNvSpPr>
              <p:nvPr/>
            </p:nvSpPr>
            <p:spPr bwMode="auto">
              <a:xfrm>
                <a:off x="3456" y="1893"/>
                <a:ext cx="700" cy="1106"/>
              </a:xfrm>
              <a:custGeom>
                <a:avLst/>
                <a:gdLst>
                  <a:gd name="T0" fmla="*/ 489 w 700"/>
                  <a:gd name="T1" fmla="*/ 40 h 1106"/>
                  <a:gd name="T2" fmla="*/ 699 w 700"/>
                  <a:gd name="T3" fmla="*/ 40 h 1106"/>
                  <a:gd name="T4" fmla="*/ 699 w 700"/>
                  <a:gd name="T5" fmla="*/ 0 h 1106"/>
                  <a:gd name="T6" fmla="*/ 439 w 700"/>
                  <a:gd name="T7" fmla="*/ 0 h 1106"/>
                  <a:gd name="T8" fmla="*/ 439 w 700"/>
                  <a:gd name="T9" fmla="*/ 733 h 1106"/>
                  <a:gd name="T10" fmla="*/ 439 w 700"/>
                  <a:gd name="T11" fmla="*/ 749 h 1106"/>
                  <a:gd name="T12" fmla="*/ 437 w 700"/>
                  <a:gd name="T13" fmla="*/ 773 h 1106"/>
                  <a:gd name="T14" fmla="*/ 433 w 700"/>
                  <a:gd name="T15" fmla="*/ 798 h 1106"/>
                  <a:gd name="T16" fmla="*/ 427 w 700"/>
                  <a:gd name="T17" fmla="*/ 821 h 1106"/>
                  <a:gd name="T18" fmla="*/ 420 w 700"/>
                  <a:gd name="T19" fmla="*/ 844 h 1106"/>
                  <a:gd name="T20" fmla="*/ 411 w 700"/>
                  <a:gd name="T21" fmla="*/ 866 h 1106"/>
                  <a:gd name="T22" fmla="*/ 401 w 700"/>
                  <a:gd name="T23" fmla="*/ 888 h 1106"/>
                  <a:gd name="T24" fmla="*/ 388 w 700"/>
                  <a:gd name="T25" fmla="*/ 908 h 1106"/>
                  <a:gd name="T26" fmla="*/ 374 w 700"/>
                  <a:gd name="T27" fmla="*/ 928 h 1106"/>
                  <a:gd name="T28" fmla="*/ 359 w 700"/>
                  <a:gd name="T29" fmla="*/ 947 h 1106"/>
                  <a:gd name="T30" fmla="*/ 342 w 700"/>
                  <a:gd name="T31" fmla="*/ 965 h 1106"/>
                  <a:gd name="T32" fmla="*/ 324 w 700"/>
                  <a:gd name="T33" fmla="*/ 981 h 1106"/>
                  <a:gd name="T34" fmla="*/ 304 w 700"/>
                  <a:gd name="T35" fmla="*/ 996 h 1106"/>
                  <a:gd name="T36" fmla="*/ 285 w 700"/>
                  <a:gd name="T37" fmla="*/ 1009 h 1106"/>
                  <a:gd name="T38" fmla="*/ 264 w 700"/>
                  <a:gd name="T39" fmla="*/ 1020 h 1106"/>
                  <a:gd name="T40" fmla="*/ 242 w 700"/>
                  <a:gd name="T41" fmla="*/ 1031 h 1106"/>
                  <a:gd name="T42" fmla="*/ 219 w 700"/>
                  <a:gd name="T43" fmla="*/ 1039 h 1106"/>
                  <a:gd name="T44" fmla="*/ 195 w 700"/>
                  <a:gd name="T45" fmla="*/ 1045 h 1106"/>
                  <a:gd name="T46" fmla="*/ 173 w 700"/>
                  <a:gd name="T47" fmla="*/ 1051 h 1106"/>
                  <a:gd name="T48" fmla="*/ 148 w 700"/>
                  <a:gd name="T49" fmla="*/ 1053 h 1106"/>
                  <a:gd name="T50" fmla="*/ 124 w 700"/>
                  <a:gd name="T51" fmla="*/ 1055 h 1106"/>
                  <a:gd name="T52" fmla="*/ 0 w 700"/>
                  <a:gd name="T53" fmla="*/ 1055 h 1106"/>
                  <a:gd name="T54" fmla="*/ 0 w 700"/>
                  <a:gd name="T55" fmla="*/ 1105 h 1106"/>
                  <a:gd name="T56" fmla="*/ 100 w 700"/>
                  <a:gd name="T57" fmla="*/ 1105 h 1106"/>
                  <a:gd name="T58" fmla="*/ 127 w 700"/>
                  <a:gd name="T59" fmla="*/ 1104 h 1106"/>
                  <a:gd name="T60" fmla="*/ 154 w 700"/>
                  <a:gd name="T61" fmla="*/ 1101 h 1106"/>
                  <a:gd name="T62" fmla="*/ 179 w 700"/>
                  <a:gd name="T63" fmla="*/ 1096 h 1106"/>
                  <a:gd name="T64" fmla="*/ 205 w 700"/>
                  <a:gd name="T65" fmla="*/ 1090 h 1106"/>
                  <a:gd name="T66" fmla="*/ 231 w 700"/>
                  <a:gd name="T67" fmla="*/ 1081 h 1106"/>
                  <a:gd name="T68" fmla="*/ 256 w 700"/>
                  <a:gd name="T69" fmla="*/ 1071 h 1106"/>
                  <a:gd name="T70" fmla="*/ 281 w 700"/>
                  <a:gd name="T71" fmla="*/ 1059 h 1106"/>
                  <a:gd name="T72" fmla="*/ 303 w 700"/>
                  <a:gd name="T73" fmla="*/ 1046 h 1106"/>
                  <a:gd name="T74" fmla="*/ 325 w 700"/>
                  <a:gd name="T75" fmla="*/ 1031 h 1106"/>
                  <a:gd name="T76" fmla="*/ 346 w 700"/>
                  <a:gd name="T77" fmla="*/ 1015 h 1106"/>
                  <a:gd name="T78" fmla="*/ 367 w 700"/>
                  <a:gd name="T79" fmla="*/ 998 h 1106"/>
                  <a:gd name="T80" fmla="*/ 386 w 700"/>
                  <a:gd name="T81" fmla="*/ 978 h 1106"/>
                  <a:gd name="T82" fmla="*/ 403 w 700"/>
                  <a:gd name="T83" fmla="*/ 958 h 1106"/>
                  <a:gd name="T84" fmla="*/ 419 w 700"/>
                  <a:gd name="T85" fmla="*/ 936 h 1106"/>
                  <a:gd name="T86" fmla="*/ 433 w 700"/>
                  <a:gd name="T87" fmla="*/ 914 h 1106"/>
                  <a:gd name="T88" fmla="*/ 447 w 700"/>
                  <a:gd name="T89" fmla="*/ 890 h 1106"/>
                  <a:gd name="T90" fmla="*/ 458 w 700"/>
                  <a:gd name="T91" fmla="*/ 866 h 1106"/>
                  <a:gd name="T92" fmla="*/ 467 w 700"/>
                  <a:gd name="T93" fmla="*/ 841 h 1106"/>
                  <a:gd name="T94" fmla="*/ 475 w 700"/>
                  <a:gd name="T95" fmla="*/ 816 h 1106"/>
                  <a:gd name="T96" fmla="*/ 482 w 700"/>
                  <a:gd name="T97" fmla="*/ 790 h 1106"/>
                  <a:gd name="T98" fmla="*/ 487 w 700"/>
                  <a:gd name="T99" fmla="*/ 763 h 1106"/>
                  <a:gd name="T100" fmla="*/ 489 w 700"/>
                  <a:gd name="T101" fmla="*/ 736 h 1106"/>
                  <a:gd name="T102" fmla="*/ 489 w 700"/>
                  <a:gd name="T103" fmla="*/ 733 h 1106"/>
                  <a:gd name="T104" fmla="*/ 489 w 700"/>
                  <a:gd name="T105" fmla="*/ 40 h 11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00" h="1106">
                    <a:moveTo>
                      <a:pt x="489" y="40"/>
                    </a:moveTo>
                    <a:lnTo>
                      <a:pt x="699" y="40"/>
                    </a:lnTo>
                    <a:lnTo>
                      <a:pt x="699" y="0"/>
                    </a:lnTo>
                    <a:lnTo>
                      <a:pt x="439" y="0"/>
                    </a:lnTo>
                    <a:lnTo>
                      <a:pt x="439" y="733"/>
                    </a:lnTo>
                    <a:lnTo>
                      <a:pt x="439" y="749"/>
                    </a:lnTo>
                    <a:lnTo>
                      <a:pt x="437" y="773"/>
                    </a:lnTo>
                    <a:lnTo>
                      <a:pt x="433" y="798"/>
                    </a:lnTo>
                    <a:lnTo>
                      <a:pt x="427" y="821"/>
                    </a:lnTo>
                    <a:lnTo>
                      <a:pt x="420" y="844"/>
                    </a:lnTo>
                    <a:lnTo>
                      <a:pt x="411" y="866"/>
                    </a:lnTo>
                    <a:lnTo>
                      <a:pt x="401" y="888"/>
                    </a:lnTo>
                    <a:lnTo>
                      <a:pt x="388" y="908"/>
                    </a:lnTo>
                    <a:lnTo>
                      <a:pt x="374" y="928"/>
                    </a:lnTo>
                    <a:lnTo>
                      <a:pt x="359" y="947"/>
                    </a:lnTo>
                    <a:lnTo>
                      <a:pt x="342" y="965"/>
                    </a:lnTo>
                    <a:lnTo>
                      <a:pt x="324" y="981"/>
                    </a:lnTo>
                    <a:lnTo>
                      <a:pt x="304" y="996"/>
                    </a:lnTo>
                    <a:lnTo>
                      <a:pt x="285" y="1009"/>
                    </a:lnTo>
                    <a:lnTo>
                      <a:pt x="264" y="1020"/>
                    </a:lnTo>
                    <a:lnTo>
                      <a:pt x="242" y="1031"/>
                    </a:lnTo>
                    <a:lnTo>
                      <a:pt x="219" y="1039"/>
                    </a:lnTo>
                    <a:lnTo>
                      <a:pt x="195" y="1045"/>
                    </a:lnTo>
                    <a:lnTo>
                      <a:pt x="173" y="1051"/>
                    </a:lnTo>
                    <a:lnTo>
                      <a:pt x="148" y="1053"/>
                    </a:lnTo>
                    <a:lnTo>
                      <a:pt x="124" y="1055"/>
                    </a:lnTo>
                    <a:lnTo>
                      <a:pt x="0" y="1055"/>
                    </a:lnTo>
                    <a:lnTo>
                      <a:pt x="0" y="1105"/>
                    </a:lnTo>
                    <a:lnTo>
                      <a:pt x="100" y="1105"/>
                    </a:lnTo>
                    <a:lnTo>
                      <a:pt x="127" y="1104"/>
                    </a:lnTo>
                    <a:lnTo>
                      <a:pt x="154" y="1101"/>
                    </a:lnTo>
                    <a:lnTo>
                      <a:pt x="179" y="1096"/>
                    </a:lnTo>
                    <a:lnTo>
                      <a:pt x="205" y="1090"/>
                    </a:lnTo>
                    <a:lnTo>
                      <a:pt x="231" y="1081"/>
                    </a:lnTo>
                    <a:lnTo>
                      <a:pt x="256" y="1071"/>
                    </a:lnTo>
                    <a:lnTo>
                      <a:pt x="281" y="1059"/>
                    </a:lnTo>
                    <a:lnTo>
                      <a:pt x="303" y="1046"/>
                    </a:lnTo>
                    <a:lnTo>
                      <a:pt x="325" y="1031"/>
                    </a:lnTo>
                    <a:lnTo>
                      <a:pt x="346" y="1015"/>
                    </a:lnTo>
                    <a:lnTo>
                      <a:pt x="367" y="998"/>
                    </a:lnTo>
                    <a:lnTo>
                      <a:pt x="386" y="978"/>
                    </a:lnTo>
                    <a:lnTo>
                      <a:pt x="403" y="958"/>
                    </a:lnTo>
                    <a:lnTo>
                      <a:pt x="419" y="936"/>
                    </a:lnTo>
                    <a:lnTo>
                      <a:pt x="433" y="914"/>
                    </a:lnTo>
                    <a:lnTo>
                      <a:pt x="447" y="890"/>
                    </a:lnTo>
                    <a:lnTo>
                      <a:pt x="458" y="866"/>
                    </a:lnTo>
                    <a:lnTo>
                      <a:pt x="467" y="841"/>
                    </a:lnTo>
                    <a:lnTo>
                      <a:pt x="475" y="816"/>
                    </a:lnTo>
                    <a:lnTo>
                      <a:pt x="482" y="790"/>
                    </a:lnTo>
                    <a:lnTo>
                      <a:pt x="487" y="763"/>
                    </a:lnTo>
                    <a:lnTo>
                      <a:pt x="489" y="736"/>
                    </a:lnTo>
                    <a:lnTo>
                      <a:pt x="489" y="733"/>
                    </a:lnTo>
                    <a:lnTo>
                      <a:pt x="489" y="4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30740" name="Freeform 21"/>
              <p:cNvSpPr>
                <a:spLocks/>
              </p:cNvSpPr>
              <p:nvPr/>
            </p:nvSpPr>
            <p:spPr bwMode="auto">
              <a:xfrm>
                <a:off x="1272" y="1327"/>
                <a:ext cx="2199" cy="2248"/>
              </a:xfrm>
              <a:custGeom>
                <a:avLst/>
                <a:gdLst>
                  <a:gd name="T0" fmla="*/ 2198 w 2199"/>
                  <a:gd name="T1" fmla="*/ 1240 h 2248"/>
                  <a:gd name="T2" fmla="*/ 2198 w 2199"/>
                  <a:gd name="T3" fmla="*/ 2247 h 2248"/>
                  <a:gd name="T4" fmla="*/ 0 w 2199"/>
                  <a:gd name="T5" fmla="*/ 2247 h 2248"/>
                  <a:gd name="T6" fmla="*/ 0 w 2199"/>
                  <a:gd name="T7" fmla="*/ 0 h 2248"/>
                  <a:gd name="T8" fmla="*/ 2198 w 2199"/>
                  <a:gd name="T9" fmla="*/ 0 h 2248"/>
                  <a:gd name="T10" fmla="*/ 2198 w 2199"/>
                  <a:gd name="T11" fmla="*/ 584 h 2248"/>
                  <a:gd name="T12" fmla="*/ 2158 w 2199"/>
                  <a:gd name="T13" fmla="*/ 584 h 2248"/>
                  <a:gd name="T14" fmla="*/ 2158 w 2199"/>
                  <a:gd name="T15" fmla="*/ 41 h 2248"/>
                  <a:gd name="T16" fmla="*/ 41 w 2199"/>
                  <a:gd name="T17" fmla="*/ 41 h 2248"/>
                  <a:gd name="T18" fmla="*/ 41 w 2199"/>
                  <a:gd name="T19" fmla="*/ 2207 h 2248"/>
                  <a:gd name="T20" fmla="*/ 2158 w 2199"/>
                  <a:gd name="T21" fmla="*/ 2207 h 2248"/>
                  <a:gd name="T22" fmla="*/ 2158 w 2199"/>
                  <a:gd name="T23" fmla="*/ 1220 h 2248"/>
                  <a:gd name="T24" fmla="*/ 2198 w 2199"/>
                  <a:gd name="T25" fmla="*/ 1240 h 22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99" h="2248">
                    <a:moveTo>
                      <a:pt x="2198" y="1240"/>
                    </a:moveTo>
                    <a:lnTo>
                      <a:pt x="2198" y="2247"/>
                    </a:lnTo>
                    <a:lnTo>
                      <a:pt x="0" y="2247"/>
                    </a:lnTo>
                    <a:lnTo>
                      <a:pt x="0" y="0"/>
                    </a:lnTo>
                    <a:lnTo>
                      <a:pt x="2198" y="0"/>
                    </a:lnTo>
                    <a:lnTo>
                      <a:pt x="2198" y="584"/>
                    </a:lnTo>
                    <a:lnTo>
                      <a:pt x="2158" y="584"/>
                    </a:lnTo>
                    <a:lnTo>
                      <a:pt x="2158" y="41"/>
                    </a:lnTo>
                    <a:lnTo>
                      <a:pt x="41" y="41"/>
                    </a:lnTo>
                    <a:lnTo>
                      <a:pt x="41" y="2207"/>
                    </a:lnTo>
                    <a:lnTo>
                      <a:pt x="2158" y="2207"/>
                    </a:lnTo>
                    <a:lnTo>
                      <a:pt x="2158" y="1220"/>
                    </a:lnTo>
                    <a:lnTo>
                      <a:pt x="2198" y="124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grpSp>
        <p:sp>
          <p:nvSpPr>
            <p:cNvPr id="30730" name="Rectangle 22"/>
            <p:cNvSpPr>
              <a:spLocks noChangeArrowheads="1"/>
            </p:cNvSpPr>
            <p:nvPr/>
          </p:nvSpPr>
          <p:spPr bwMode="auto">
            <a:xfrm>
              <a:off x="1385" y="1462"/>
              <a:ext cx="1931" cy="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spcBef>
                  <a:spcPct val="0"/>
                </a:spcBef>
                <a:spcAft>
                  <a:spcPct val="0"/>
                </a:spcAft>
              </a:pPr>
              <a:r>
                <a:rPr lang="en-US" altLang="en-US" sz="2800" b="1">
                  <a:solidFill>
                    <a:srgbClr val="000000"/>
                  </a:solidFill>
                </a:rPr>
                <a:t>TRANSACTION 2</a:t>
              </a:r>
            </a:p>
            <a:p>
              <a:pPr algn="ctr" fontAlgn="base">
                <a:spcBef>
                  <a:spcPct val="0"/>
                </a:spcBef>
                <a:spcAft>
                  <a:spcPct val="0"/>
                </a:spcAft>
              </a:pPr>
              <a:endParaRPr lang="en-US" altLang="en-US" sz="2800" b="1">
                <a:solidFill>
                  <a:srgbClr val="000000"/>
                </a:solidFill>
              </a:endParaRPr>
            </a:p>
            <a:p>
              <a:pPr algn="ctr" fontAlgn="base">
                <a:spcBef>
                  <a:spcPct val="0"/>
                </a:spcBef>
                <a:spcAft>
                  <a:spcPct val="0"/>
                </a:spcAft>
              </a:pPr>
              <a:r>
                <a:rPr lang="en-US" altLang="en-US" sz="3000" b="1" i="1">
                  <a:solidFill>
                    <a:srgbClr val="CC0000"/>
                  </a:solidFill>
                </a:rPr>
                <a:t>Acquiring Property and</a:t>
              </a:r>
            </a:p>
            <a:p>
              <a:pPr algn="ctr" fontAlgn="base">
                <a:spcBef>
                  <a:spcPct val="0"/>
                </a:spcBef>
                <a:spcAft>
                  <a:spcPct val="0"/>
                </a:spcAft>
              </a:pPr>
              <a:r>
                <a:rPr lang="en-US" altLang="en-US" sz="3000" b="1" i="1">
                  <a:solidFill>
                    <a:srgbClr val="CC0000"/>
                  </a:solidFill>
                </a:rPr>
                <a:t>Equipment</a:t>
              </a:r>
              <a:endParaRPr lang="en-US" altLang="en-US" sz="3000" b="1">
                <a:solidFill>
                  <a:srgbClr val="CC0000"/>
                </a:solidFill>
              </a:endParaRPr>
            </a:p>
            <a:p>
              <a:pPr algn="ctr" fontAlgn="base">
                <a:spcBef>
                  <a:spcPct val="0"/>
                </a:spcBef>
                <a:spcAft>
                  <a:spcPct val="0"/>
                </a:spcAft>
              </a:pPr>
              <a:r>
                <a:rPr lang="en-US" altLang="en-US" sz="3200" b="1">
                  <a:solidFill>
                    <a:srgbClr val="000000"/>
                  </a:solidFill>
                </a:rPr>
                <a:t>$240,000 Cash</a:t>
              </a:r>
            </a:p>
          </p:txBody>
        </p:sp>
      </p:grpSp>
    </p:spTree>
    <p:extLst>
      <p:ext uri="{BB962C8B-B14F-4D97-AF65-F5344CB8AC3E}">
        <p14:creationId xmlns:p14="http://schemas.microsoft.com/office/powerpoint/2010/main" val="217785239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4522"/>
                                        </p:tgtEl>
                                        <p:attrNameLst>
                                          <p:attrName>style.visibility</p:attrName>
                                        </p:attrNameLst>
                                      </p:cBhvr>
                                      <p:to>
                                        <p:strVal val="visible"/>
                                      </p:to>
                                    </p:set>
                                    <p:anim calcmode="lin" valueType="num">
                                      <p:cBhvr additive="base">
                                        <p:cTn id="7" dur="500" fill="hold"/>
                                        <p:tgtEl>
                                          <p:spTgt spid="64522"/>
                                        </p:tgtEl>
                                        <p:attrNameLst>
                                          <p:attrName>ppt_x</p:attrName>
                                        </p:attrNameLst>
                                      </p:cBhvr>
                                      <p:tavLst>
                                        <p:tav tm="0">
                                          <p:val>
                                            <p:strVal val="1+#ppt_w/2"/>
                                          </p:val>
                                        </p:tav>
                                        <p:tav tm="100000">
                                          <p:val>
                                            <p:strVal val="#ppt_x"/>
                                          </p:val>
                                        </p:tav>
                                      </p:tavLst>
                                    </p:anim>
                                    <p:anim calcmode="lin" valueType="num">
                                      <p:cBhvr additive="base">
                                        <p:cTn id="8" dur="500" fill="hold"/>
                                        <p:tgtEl>
                                          <p:spTgt spid="645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2"/>
          <p:cNvGrpSpPr>
            <a:grpSpLocks/>
          </p:cNvGrpSpPr>
          <p:nvPr/>
        </p:nvGrpSpPr>
        <p:grpSpPr bwMode="auto">
          <a:xfrm>
            <a:off x="1833563" y="1665288"/>
            <a:ext cx="6954837" cy="3743325"/>
            <a:chOff x="488" y="977"/>
            <a:chExt cx="4784" cy="2358"/>
          </a:xfrm>
        </p:grpSpPr>
        <p:sp>
          <p:nvSpPr>
            <p:cNvPr id="31765" name="Line 3"/>
            <p:cNvSpPr>
              <a:spLocks noChangeShapeType="1"/>
            </p:cNvSpPr>
            <p:nvPr/>
          </p:nvSpPr>
          <p:spPr bwMode="auto">
            <a:xfrm>
              <a:off x="488" y="977"/>
              <a:ext cx="478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sp>
          <p:nvSpPr>
            <p:cNvPr id="31766" name="Line 4"/>
            <p:cNvSpPr>
              <a:spLocks noChangeShapeType="1"/>
            </p:cNvSpPr>
            <p:nvPr/>
          </p:nvSpPr>
          <p:spPr bwMode="auto">
            <a:xfrm>
              <a:off x="2884" y="985"/>
              <a:ext cx="0" cy="23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grpSp>
      <p:sp>
        <p:nvSpPr>
          <p:cNvPr id="31747" name="Rectangle 5"/>
          <p:cNvSpPr>
            <a:spLocks noChangeArrowheads="1"/>
          </p:cNvSpPr>
          <p:nvPr/>
        </p:nvSpPr>
        <p:spPr bwMode="auto">
          <a:xfrm>
            <a:off x="1760538" y="1808163"/>
            <a:ext cx="3332162"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200" b="1">
                <a:solidFill>
                  <a:srgbClr val="000000"/>
                </a:solidFill>
              </a:rPr>
              <a:t>Cash		  </a:t>
            </a:r>
            <a:r>
              <a:rPr lang="en-US" altLang="en-US" sz="2200" b="1">
                <a:solidFill>
                  <a:srgbClr val="CC0000"/>
                </a:solidFill>
              </a:rPr>
              <a:t>$  10,000</a:t>
            </a:r>
          </a:p>
          <a:p>
            <a:pPr fontAlgn="base">
              <a:spcBef>
                <a:spcPct val="0"/>
              </a:spcBef>
              <a:spcAft>
                <a:spcPct val="0"/>
              </a:spcAft>
            </a:pPr>
            <a:r>
              <a:rPr lang="en-US" altLang="en-US" sz="2200" b="1">
                <a:solidFill>
                  <a:srgbClr val="000000"/>
                </a:solidFill>
              </a:rPr>
              <a:t>Property</a:t>
            </a:r>
            <a:r>
              <a:rPr lang="en-US" altLang="en-US" sz="2200" b="1">
                <a:solidFill>
                  <a:srgbClr val="FF6600"/>
                </a:solidFill>
              </a:rPr>
              <a:t>	    </a:t>
            </a:r>
            <a:r>
              <a:rPr lang="en-US" altLang="en-US" sz="2200" b="1">
                <a:solidFill>
                  <a:srgbClr val="CC0000"/>
                </a:solidFill>
              </a:rPr>
              <a:t>240,000</a:t>
            </a:r>
          </a:p>
        </p:txBody>
      </p:sp>
      <p:sp>
        <p:nvSpPr>
          <p:cNvPr id="31748" name="Rectangle 6"/>
          <p:cNvSpPr>
            <a:spLocks noChangeArrowheads="1"/>
          </p:cNvSpPr>
          <p:nvPr/>
        </p:nvSpPr>
        <p:spPr bwMode="auto">
          <a:xfrm>
            <a:off x="5267325" y="1808163"/>
            <a:ext cx="358775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200" b="1">
                <a:solidFill>
                  <a:srgbClr val="000000"/>
                </a:solidFill>
              </a:rPr>
              <a:t>Capital Stock      $250,000</a:t>
            </a:r>
          </a:p>
        </p:txBody>
      </p:sp>
      <p:sp>
        <p:nvSpPr>
          <p:cNvPr id="31749" name="Rectangle 7"/>
          <p:cNvSpPr>
            <a:spLocks noChangeArrowheads="1"/>
          </p:cNvSpPr>
          <p:nvPr/>
        </p:nvSpPr>
        <p:spPr bwMode="auto">
          <a:xfrm>
            <a:off x="2462213" y="95250"/>
            <a:ext cx="5470525"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lnSpc>
                <a:spcPct val="80000"/>
              </a:lnSpc>
              <a:spcBef>
                <a:spcPct val="0"/>
              </a:spcBef>
              <a:spcAft>
                <a:spcPct val="0"/>
              </a:spcAft>
            </a:pPr>
            <a:r>
              <a:rPr lang="en-US" altLang="en-US" sz="4000" b="1">
                <a:solidFill>
                  <a:srgbClr val="000099"/>
                </a:solidFill>
              </a:rPr>
              <a:t>FORMATION OF A</a:t>
            </a:r>
          </a:p>
          <a:p>
            <a:pPr algn="ctr" fontAlgn="base">
              <a:lnSpc>
                <a:spcPct val="80000"/>
              </a:lnSpc>
              <a:spcBef>
                <a:spcPct val="0"/>
              </a:spcBef>
              <a:spcAft>
                <a:spcPct val="0"/>
              </a:spcAft>
            </a:pPr>
            <a:r>
              <a:rPr lang="en-US" altLang="en-US" sz="4000" b="1">
                <a:solidFill>
                  <a:srgbClr val="000099"/>
                </a:solidFill>
              </a:rPr>
              <a:t>COMMERCIAL BANK</a:t>
            </a:r>
          </a:p>
        </p:txBody>
      </p:sp>
      <p:sp>
        <p:nvSpPr>
          <p:cNvPr id="31750" name="Rectangle 8"/>
          <p:cNvSpPr>
            <a:spLocks noChangeArrowheads="1"/>
          </p:cNvSpPr>
          <p:nvPr/>
        </p:nvSpPr>
        <p:spPr bwMode="auto">
          <a:xfrm>
            <a:off x="1733550" y="1304925"/>
            <a:ext cx="12001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000" b="1">
                <a:solidFill>
                  <a:srgbClr val="000000"/>
                </a:solidFill>
              </a:rPr>
              <a:t>ASSETS</a:t>
            </a:r>
          </a:p>
        </p:txBody>
      </p:sp>
      <p:sp>
        <p:nvSpPr>
          <p:cNvPr id="31751" name="Rectangle 9"/>
          <p:cNvSpPr>
            <a:spLocks noChangeArrowheads="1"/>
          </p:cNvSpPr>
          <p:nvPr/>
        </p:nvSpPr>
        <p:spPr bwMode="auto">
          <a:xfrm>
            <a:off x="6632575" y="1000125"/>
            <a:ext cx="22574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fontAlgn="base">
              <a:spcBef>
                <a:spcPct val="0"/>
              </a:spcBef>
              <a:spcAft>
                <a:spcPct val="0"/>
              </a:spcAft>
            </a:pPr>
            <a:r>
              <a:rPr lang="en-US" altLang="en-US" sz="2000" b="1">
                <a:solidFill>
                  <a:srgbClr val="000000"/>
                </a:solidFill>
              </a:rPr>
              <a:t>LIABILITIES AND</a:t>
            </a:r>
          </a:p>
          <a:p>
            <a:pPr algn="r" fontAlgn="base">
              <a:spcBef>
                <a:spcPct val="0"/>
              </a:spcBef>
              <a:spcAft>
                <a:spcPct val="0"/>
              </a:spcAft>
            </a:pPr>
            <a:r>
              <a:rPr lang="en-US" altLang="en-US" sz="2000" b="1">
                <a:solidFill>
                  <a:srgbClr val="000000"/>
                </a:solidFill>
              </a:rPr>
              <a:t>NET WORTH</a:t>
            </a:r>
          </a:p>
        </p:txBody>
      </p:sp>
      <p:grpSp>
        <p:nvGrpSpPr>
          <p:cNvPr id="66570" name="Group 10"/>
          <p:cNvGrpSpPr>
            <a:grpSpLocks/>
          </p:cNvGrpSpPr>
          <p:nvPr/>
        </p:nvGrpSpPr>
        <p:grpSpPr bwMode="auto">
          <a:xfrm>
            <a:off x="2019300" y="2106613"/>
            <a:ext cx="5935663" cy="3568700"/>
            <a:chOff x="1272" y="1327"/>
            <a:chExt cx="3739" cy="2248"/>
          </a:xfrm>
        </p:grpSpPr>
        <p:grpSp>
          <p:nvGrpSpPr>
            <p:cNvPr id="31753" name="Group 11"/>
            <p:cNvGrpSpPr>
              <a:grpSpLocks/>
            </p:cNvGrpSpPr>
            <p:nvPr/>
          </p:nvGrpSpPr>
          <p:grpSpPr bwMode="auto">
            <a:xfrm>
              <a:off x="1272" y="1327"/>
              <a:ext cx="3739" cy="2248"/>
              <a:chOff x="1272" y="1327"/>
              <a:chExt cx="3739" cy="2248"/>
            </a:xfrm>
          </p:grpSpPr>
          <p:sp>
            <p:nvSpPr>
              <p:cNvPr id="31755" name="Freeform 12"/>
              <p:cNvSpPr>
                <a:spLocks/>
              </p:cNvSpPr>
              <p:nvPr/>
            </p:nvSpPr>
            <p:spPr bwMode="auto">
              <a:xfrm>
                <a:off x="1302" y="1347"/>
                <a:ext cx="2149" cy="2208"/>
              </a:xfrm>
              <a:custGeom>
                <a:avLst/>
                <a:gdLst>
                  <a:gd name="T0" fmla="*/ 0 w 2149"/>
                  <a:gd name="T1" fmla="*/ 2207 h 2208"/>
                  <a:gd name="T2" fmla="*/ 2148 w 2149"/>
                  <a:gd name="T3" fmla="*/ 2207 h 2208"/>
                  <a:gd name="T4" fmla="*/ 2148 w 2149"/>
                  <a:gd name="T5" fmla="*/ 0 h 2208"/>
                  <a:gd name="T6" fmla="*/ 0 w 2149"/>
                  <a:gd name="T7" fmla="*/ 0 h 2208"/>
                  <a:gd name="T8" fmla="*/ 0 w 2149"/>
                  <a:gd name="T9" fmla="*/ 2207 h 22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9" h="2208">
                    <a:moveTo>
                      <a:pt x="0" y="2207"/>
                    </a:moveTo>
                    <a:lnTo>
                      <a:pt x="2148" y="2207"/>
                    </a:lnTo>
                    <a:lnTo>
                      <a:pt x="2148" y="0"/>
                    </a:lnTo>
                    <a:lnTo>
                      <a:pt x="0" y="0"/>
                    </a:lnTo>
                    <a:lnTo>
                      <a:pt x="0" y="2207"/>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31756" name="Freeform 13"/>
              <p:cNvSpPr>
                <a:spLocks/>
              </p:cNvSpPr>
              <p:nvPr/>
            </p:nvSpPr>
            <p:spPr bwMode="auto">
              <a:xfrm>
                <a:off x="2782" y="1913"/>
                <a:ext cx="1132" cy="1056"/>
              </a:xfrm>
              <a:custGeom>
                <a:avLst/>
                <a:gdLst>
                  <a:gd name="T0" fmla="*/ 0 w 1132"/>
                  <a:gd name="T1" fmla="*/ 0 h 1056"/>
                  <a:gd name="T2" fmla="*/ 0 w 1132"/>
                  <a:gd name="T3" fmla="*/ 111 h 1056"/>
                  <a:gd name="T4" fmla="*/ 30 w 1132"/>
                  <a:gd name="T5" fmla="*/ 181 h 1056"/>
                  <a:gd name="T6" fmla="*/ 100 w 1132"/>
                  <a:gd name="T7" fmla="*/ 252 h 1056"/>
                  <a:gd name="T8" fmla="*/ 190 w 1132"/>
                  <a:gd name="T9" fmla="*/ 291 h 1056"/>
                  <a:gd name="T10" fmla="*/ 490 w 1132"/>
                  <a:gd name="T11" fmla="*/ 291 h 1056"/>
                  <a:gd name="T12" fmla="*/ 490 w 1132"/>
                  <a:gd name="T13" fmla="*/ 412 h 1056"/>
                  <a:gd name="T14" fmla="*/ 510 w 1132"/>
                  <a:gd name="T15" fmla="*/ 492 h 1056"/>
                  <a:gd name="T16" fmla="*/ 570 w 1132"/>
                  <a:gd name="T17" fmla="*/ 583 h 1056"/>
                  <a:gd name="T18" fmla="*/ 631 w 1132"/>
                  <a:gd name="T19" fmla="*/ 622 h 1056"/>
                  <a:gd name="T20" fmla="*/ 681 w 1132"/>
                  <a:gd name="T21" fmla="*/ 653 h 1056"/>
                  <a:gd name="T22" fmla="*/ 681 w 1132"/>
                  <a:gd name="T23" fmla="*/ 1055 h 1056"/>
                  <a:gd name="T24" fmla="*/ 821 w 1132"/>
                  <a:gd name="T25" fmla="*/ 1055 h 1056"/>
                  <a:gd name="T26" fmla="*/ 931 w 1132"/>
                  <a:gd name="T27" fmla="*/ 1025 h 1056"/>
                  <a:gd name="T28" fmla="*/ 1032 w 1132"/>
                  <a:gd name="T29" fmla="*/ 965 h 1056"/>
                  <a:gd name="T30" fmla="*/ 1131 w 1132"/>
                  <a:gd name="T31" fmla="*/ 834 h 1056"/>
                  <a:gd name="T32" fmla="*/ 1131 w 1132"/>
                  <a:gd name="T33" fmla="*/ 262 h 1056"/>
                  <a:gd name="T34" fmla="*/ 1071 w 1132"/>
                  <a:gd name="T35" fmla="*/ 141 h 1056"/>
                  <a:gd name="T36" fmla="*/ 992 w 1132"/>
                  <a:gd name="T37" fmla="*/ 61 h 1056"/>
                  <a:gd name="T38" fmla="*/ 891 w 1132"/>
                  <a:gd name="T39" fmla="*/ 11 h 1056"/>
                  <a:gd name="T40" fmla="*/ 811 w 1132"/>
                  <a:gd name="T41" fmla="*/ 0 h 1056"/>
                  <a:gd name="T42" fmla="*/ 0 w 1132"/>
                  <a:gd name="T43" fmla="*/ 0 h 10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32" h="1056">
                    <a:moveTo>
                      <a:pt x="0" y="0"/>
                    </a:moveTo>
                    <a:lnTo>
                      <a:pt x="0" y="111"/>
                    </a:lnTo>
                    <a:lnTo>
                      <a:pt x="30" y="181"/>
                    </a:lnTo>
                    <a:lnTo>
                      <a:pt x="100" y="252"/>
                    </a:lnTo>
                    <a:lnTo>
                      <a:pt x="190" y="291"/>
                    </a:lnTo>
                    <a:lnTo>
                      <a:pt x="490" y="291"/>
                    </a:lnTo>
                    <a:lnTo>
                      <a:pt x="490" y="412"/>
                    </a:lnTo>
                    <a:lnTo>
                      <a:pt x="510" y="492"/>
                    </a:lnTo>
                    <a:lnTo>
                      <a:pt x="570" y="583"/>
                    </a:lnTo>
                    <a:lnTo>
                      <a:pt x="631" y="622"/>
                    </a:lnTo>
                    <a:lnTo>
                      <a:pt x="681" y="653"/>
                    </a:lnTo>
                    <a:lnTo>
                      <a:pt x="681" y="1055"/>
                    </a:lnTo>
                    <a:lnTo>
                      <a:pt x="821" y="1055"/>
                    </a:lnTo>
                    <a:lnTo>
                      <a:pt x="931" y="1025"/>
                    </a:lnTo>
                    <a:lnTo>
                      <a:pt x="1032" y="965"/>
                    </a:lnTo>
                    <a:lnTo>
                      <a:pt x="1131" y="834"/>
                    </a:lnTo>
                    <a:lnTo>
                      <a:pt x="1131" y="262"/>
                    </a:lnTo>
                    <a:lnTo>
                      <a:pt x="1071" y="141"/>
                    </a:lnTo>
                    <a:lnTo>
                      <a:pt x="992" y="61"/>
                    </a:lnTo>
                    <a:lnTo>
                      <a:pt x="891" y="11"/>
                    </a:lnTo>
                    <a:lnTo>
                      <a:pt x="811" y="0"/>
                    </a:lnTo>
                    <a:lnTo>
                      <a:pt x="0" y="0"/>
                    </a:lnTo>
                  </a:path>
                </a:pathLst>
              </a:custGeom>
              <a:solidFill>
                <a:srgbClr val="FFC98E"/>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31757" name="Freeform 14"/>
              <p:cNvSpPr>
                <a:spLocks/>
              </p:cNvSpPr>
              <p:nvPr/>
            </p:nvSpPr>
            <p:spPr bwMode="auto">
              <a:xfrm>
                <a:off x="3929" y="1913"/>
                <a:ext cx="216" cy="1106"/>
              </a:xfrm>
              <a:custGeom>
                <a:avLst/>
                <a:gdLst>
                  <a:gd name="T0" fmla="*/ 215 w 216"/>
                  <a:gd name="T1" fmla="*/ 1105 h 1106"/>
                  <a:gd name="T2" fmla="*/ 147 w 216"/>
                  <a:gd name="T3" fmla="*/ 1105 h 1106"/>
                  <a:gd name="T4" fmla="*/ 89 w 216"/>
                  <a:gd name="T5" fmla="*/ 1075 h 1106"/>
                  <a:gd name="T6" fmla="*/ 30 w 216"/>
                  <a:gd name="T7" fmla="*/ 1015 h 1106"/>
                  <a:gd name="T8" fmla="*/ 0 w 216"/>
                  <a:gd name="T9" fmla="*/ 955 h 1106"/>
                  <a:gd name="T10" fmla="*/ 0 w 216"/>
                  <a:gd name="T11" fmla="*/ 0 h 1106"/>
                  <a:gd name="T12" fmla="*/ 215 w 216"/>
                  <a:gd name="T13" fmla="*/ 0 h 1106"/>
                  <a:gd name="T14" fmla="*/ 215 w 216"/>
                  <a:gd name="T15" fmla="*/ 1105 h 1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 h="1106">
                    <a:moveTo>
                      <a:pt x="215" y="1105"/>
                    </a:moveTo>
                    <a:lnTo>
                      <a:pt x="147" y="1105"/>
                    </a:lnTo>
                    <a:lnTo>
                      <a:pt x="89" y="1075"/>
                    </a:lnTo>
                    <a:lnTo>
                      <a:pt x="30" y="1015"/>
                    </a:lnTo>
                    <a:lnTo>
                      <a:pt x="0" y="955"/>
                    </a:lnTo>
                    <a:lnTo>
                      <a:pt x="0" y="0"/>
                    </a:lnTo>
                    <a:lnTo>
                      <a:pt x="215" y="0"/>
                    </a:lnTo>
                    <a:lnTo>
                      <a:pt x="215" y="1105"/>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31758" name="Freeform 15"/>
              <p:cNvSpPr>
                <a:spLocks/>
              </p:cNvSpPr>
              <p:nvPr/>
            </p:nvSpPr>
            <p:spPr bwMode="auto">
              <a:xfrm>
                <a:off x="4282" y="1823"/>
                <a:ext cx="508" cy="1297"/>
              </a:xfrm>
              <a:custGeom>
                <a:avLst/>
                <a:gdLst>
                  <a:gd name="T0" fmla="*/ 0 w 508"/>
                  <a:gd name="T1" fmla="*/ 1296 h 1297"/>
                  <a:gd name="T2" fmla="*/ 0 w 508"/>
                  <a:gd name="T3" fmla="*/ 0 h 1297"/>
                  <a:gd name="T4" fmla="*/ 507 w 508"/>
                  <a:gd name="T5" fmla="*/ 0 h 1297"/>
                  <a:gd name="T6" fmla="*/ 507 w 508"/>
                  <a:gd name="T7" fmla="*/ 1296 h 1297"/>
                  <a:gd name="T8" fmla="*/ 0 w 508"/>
                  <a:gd name="T9" fmla="*/ 1296 h 12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8" h="1297">
                    <a:moveTo>
                      <a:pt x="0" y="1296"/>
                    </a:moveTo>
                    <a:lnTo>
                      <a:pt x="0" y="0"/>
                    </a:lnTo>
                    <a:lnTo>
                      <a:pt x="507" y="0"/>
                    </a:lnTo>
                    <a:lnTo>
                      <a:pt x="507" y="1296"/>
                    </a:lnTo>
                    <a:lnTo>
                      <a:pt x="0" y="1296"/>
                    </a:lnTo>
                  </a:path>
                </a:pathLst>
              </a:custGeom>
              <a:solidFill>
                <a:srgbClr val="FFEA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31759" name="Freeform 16"/>
              <p:cNvSpPr>
                <a:spLocks/>
              </p:cNvSpPr>
              <p:nvPr/>
            </p:nvSpPr>
            <p:spPr bwMode="auto">
              <a:xfrm>
                <a:off x="4121" y="1801"/>
                <a:ext cx="890" cy="1340"/>
              </a:xfrm>
              <a:custGeom>
                <a:avLst/>
                <a:gdLst>
                  <a:gd name="T0" fmla="*/ 248 w 890"/>
                  <a:gd name="T1" fmla="*/ 0 h 1340"/>
                  <a:gd name="T2" fmla="*/ 273 w 890"/>
                  <a:gd name="T3" fmla="*/ 36 h 1340"/>
                  <a:gd name="T4" fmla="*/ 288 w 890"/>
                  <a:gd name="T5" fmla="*/ 72 h 1340"/>
                  <a:gd name="T6" fmla="*/ 297 w 890"/>
                  <a:gd name="T7" fmla="*/ 110 h 1340"/>
                  <a:gd name="T8" fmla="*/ 299 w 890"/>
                  <a:gd name="T9" fmla="*/ 148 h 1340"/>
                  <a:gd name="T10" fmla="*/ 292 w 890"/>
                  <a:gd name="T11" fmla="*/ 187 h 1340"/>
                  <a:gd name="T12" fmla="*/ 280 w 890"/>
                  <a:gd name="T13" fmla="*/ 224 h 1340"/>
                  <a:gd name="T14" fmla="*/ 260 w 890"/>
                  <a:gd name="T15" fmla="*/ 257 h 1340"/>
                  <a:gd name="T16" fmla="*/ 234 w 890"/>
                  <a:gd name="T17" fmla="*/ 291 h 1340"/>
                  <a:gd name="T18" fmla="*/ 216 w 890"/>
                  <a:gd name="T19" fmla="*/ 326 h 1340"/>
                  <a:gd name="T20" fmla="*/ 204 w 890"/>
                  <a:gd name="T21" fmla="*/ 362 h 1340"/>
                  <a:gd name="T22" fmla="*/ 199 w 890"/>
                  <a:gd name="T23" fmla="*/ 400 h 1340"/>
                  <a:gd name="T24" fmla="*/ 201 w 890"/>
                  <a:gd name="T25" fmla="*/ 439 h 1340"/>
                  <a:gd name="T26" fmla="*/ 210 w 890"/>
                  <a:gd name="T27" fmla="*/ 477 h 1340"/>
                  <a:gd name="T28" fmla="*/ 226 w 890"/>
                  <a:gd name="T29" fmla="*/ 513 h 1340"/>
                  <a:gd name="T30" fmla="*/ 248 w 890"/>
                  <a:gd name="T31" fmla="*/ 544 h 1340"/>
                  <a:gd name="T32" fmla="*/ 273 w 890"/>
                  <a:gd name="T33" fmla="*/ 579 h 1340"/>
                  <a:gd name="T34" fmla="*/ 288 w 890"/>
                  <a:gd name="T35" fmla="*/ 615 h 1340"/>
                  <a:gd name="T36" fmla="*/ 297 w 890"/>
                  <a:gd name="T37" fmla="*/ 653 h 1340"/>
                  <a:gd name="T38" fmla="*/ 299 w 890"/>
                  <a:gd name="T39" fmla="*/ 692 h 1340"/>
                  <a:gd name="T40" fmla="*/ 292 w 890"/>
                  <a:gd name="T41" fmla="*/ 730 h 1340"/>
                  <a:gd name="T42" fmla="*/ 280 w 890"/>
                  <a:gd name="T43" fmla="*/ 767 h 1340"/>
                  <a:gd name="T44" fmla="*/ 260 w 890"/>
                  <a:gd name="T45" fmla="*/ 800 h 1340"/>
                  <a:gd name="T46" fmla="*/ 235 w 890"/>
                  <a:gd name="T47" fmla="*/ 833 h 1340"/>
                  <a:gd name="T48" fmla="*/ 216 w 890"/>
                  <a:gd name="T49" fmla="*/ 868 h 1340"/>
                  <a:gd name="T50" fmla="*/ 204 w 890"/>
                  <a:gd name="T51" fmla="*/ 905 h 1340"/>
                  <a:gd name="T52" fmla="*/ 199 w 890"/>
                  <a:gd name="T53" fmla="*/ 943 h 1340"/>
                  <a:gd name="T54" fmla="*/ 202 w 890"/>
                  <a:gd name="T55" fmla="*/ 983 h 1340"/>
                  <a:gd name="T56" fmla="*/ 211 w 890"/>
                  <a:gd name="T57" fmla="*/ 1019 h 1340"/>
                  <a:gd name="T58" fmla="*/ 227 w 890"/>
                  <a:gd name="T59" fmla="*/ 1055 h 1340"/>
                  <a:gd name="T60" fmla="*/ 249 w 890"/>
                  <a:gd name="T61" fmla="*/ 1086 h 1340"/>
                  <a:gd name="T62" fmla="*/ 273 w 890"/>
                  <a:gd name="T63" fmla="*/ 1122 h 1340"/>
                  <a:gd name="T64" fmla="*/ 289 w 890"/>
                  <a:gd name="T65" fmla="*/ 1158 h 1340"/>
                  <a:gd name="T66" fmla="*/ 297 w 890"/>
                  <a:gd name="T67" fmla="*/ 1196 h 1340"/>
                  <a:gd name="T68" fmla="*/ 299 w 890"/>
                  <a:gd name="T69" fmla="*/ 1234 h 1340"/>
                  <a:gd name="T70" fmla="*/ 293 w 890"/>
                  <a:gd name="T71" fmla="*/ 1272 h 1340"/>
                  <a:gd name="T72" fmla="*/ 889 w 890"/>
                  <a:gd name="T73" fmla="*/ 1288 h 1340"/>
                  <a:gd name="T74" fmla="*/ 0 w 890"/>
                  <a:gd name="T75" fmla="*/ 1339 h 13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90" h="1340">
                    <a:moveTo>
                      <a:pt x="0" y="1"/>
                    </a:moveTo>
                    <a:lnTo>
                      <a:pt x="248" y="0"/>
                    </a:lnTo>
                    <a:lnTo>
                      <a:pt x="263" y="20"/>
                    </a:lnTo>
                    <a:lnTo>
                      <a:pt x="273" y="36"/>
                    </a:lnTo>
                    <a:lnTo>
                      <a:pt x="281" y="54"/>
                    </a:lnTo>
                    <a:lnTo>
                      <a:pt x="288" y="72"/>
                    </a:lnTo>
                    <a:lnTo>
                      <a:pt x="293" y="91"/>
                    </a:lnTo>
                    <a:lnTo>
                      <a:pt x="297" y="110"/>
                    </a:lnTo>
                    <a:lnTo>
                      <a:pt x="299" y="129"/>
                    </a:lnTo>
                    <a:lnTo>
                      <a:pt x="299" y="148"/>
                    </a:lnTo>
                    <a:lnTo>
                      <a:pt x="296" y="167"/>
                    </a:lnTo>
                    <a:lnTo>
                      <a:pt x="292" y="187"/>
                    </a:lnTo>
                    <a:lnTo>
                      <a:pt x="287" y="205"/>
                    </a:lnTo>
                    <a:lnTo>
                      <a:pt x="280" y="224"/>
                    </a:lnTo>
                    <a:lnTo>
                      <a:pt x="271" y="241"/>
                    </a:lnTo>
                    <a:lnTo>
                      <a:pt x="260" y="257"/>
                    </a:lnTo>
                    <a:lnTo>
                      <a:pt x="246" y="276"/>
                    </a:lnTo>
                    <a:lnTo>
                      <a:pt x="234" y="291"/>
                    </a:lnTo>
                    <a:lnTo>
                      <a:pt x="223" y="308"/>
                    </a:lnTo>
                    <a:lnTo>
                      <a:pt x="216" y="326"/>
                    </a:lnTo>
                    <a:lnTo>
                      <a:pt x="209" y="343"/>
                    </a:lnTo>
                    <a:lnTo>
                      <a:pt x="204" y="362"/>
                    </a:lnTo>
                    <a:lnTo>
                      <a:pt x="200" y="381"/>
                    </a:lnTo>
                    <a:lnTo>
                      <a:pt x="199" y="400"/>
                    </a:lnTo>
                    <a:lnTo>
                      <a:pt x="199" y="420"/>
                    </a:lnTo>
                    <a:lnTo>
                      <a:pt x="201" y="439"/>
                    </a:lnTo>
                    <a:lnTo>
                      <a:pt x="205" y="458"/>
                    </a:lnTo>
                    <a:lnTo>
                      <a:pt x="210" y="477"/>
                    </a:lnTo>
                    <a:lnTo>
                      <a:pt x="218" y="496"/>
                    </a:lnTo>
                    <a:lnTo>
                      <a:pt x="226" y="513"/>
                    </a:lnTo>
                    <a:lnTo>
                      <a:pt x="236" y="530"/>
                    </a:lnTo>
                    <a:lnTo>
                      <a:pt x="248" y="544"/>
                    </a:lnTo>
                    <a:lnTo>
                      <a:pt x="263" y="562"/>
                    </a:lnTo>
                    <a:lnTo>
                      <a:pt x="273" y="579"/>
                    </a:lnTo>
                    <a:lnTo>
                      <a:pt x="281" y="597"/>
                    </a:lnTo>
                    <a:lnTo>
                      <a:pt x="288" y="615"/>
                    </a:lnTo>
                    <a:lnTo>
                      <a:pt x="293" y="634"/>
                    </a:lnTo>
                    <a:lnTo>
                      <a:pt x="297" y="653"/>
                    </a:lnTo>
                    <a:lnTo>
                      <a:pt x="299" y="672"/>
                    </a:lnTo>
                    <a:lnTo>
                      <a:pt x="299" y="692"/>
                    </a:lnTo>
                    <a:lnTo>
                      <a:pt x="296" y="711"/>
                    </a:lnTo>
                    <a:lnTo>
                      <a:pt x="292" y="730"/>
                    </a:lnTo>
                    <a:lnTo>
                      <a:pt x="287" y="749"/>
                    </a:lnTo>
                    <a:lnTo>
                      <a:pt x="280" y="767"/>
                    </a:lnTo>
                    <a:lnTo>
                      <a:pt x="271" y="783"/>
                    </a:lnTo>
                    <a:lnTo>
                      <a:pt x="260" y="800"/>
                    </a:lnTo>
                    <a:lnTo>
                      <a:pt x="248" y="815"/>
                    </a:lnTo>
                    <a:lnTo>
                      <a:pt x="235" y="833"/>
                    </a:lnTo>
                    <a:lnTo>
                      <a:pt x="224" y="850"/>
                    </a:lnTo>
                    <a:lnTo>
                      <a:pt x="216" y="868"/>
                    </a:lnTo>
                    <a:lnTo>
                      <a:pt x="210" y="886"/>
                    </a:lnTo>
                    <a:lnTo>
                      <a:pt x="204" y="905"/>
                    </a:lnTo>
                    <a:lnTo>
                      <a:pt x="201" y="924"/>
                    </a:lnTo>
                    <a:lnTo>
                      <a:pt x="199" y="943"/>
                    </a:lnTo>
                    <a:lnTo>
                      <a:pt x="199" y="963"/>
                    </a:lnTo>
                    <a:lnTo>
                      <a:pt x="202" y="983"/>
                    </a:lnTo>
                    <a:lnTo>
                      <a:pt x="206" y="1001"/>
                    </a:lnTo>
                    <a:lnTo>
                      <a:pt x="211" y="1019"/>
                    </a:lnTo>
                    <a:lnTo>
                      <a:pt x="218" y="1038"/>
                    </a:lnTo>
                    <a:lnTo>
                      <a:pt x="227" y="1055"/>
                    </a:lnTo>
                    <a:lnTo>
                      <a:pt x="237" y="1072"/>
                    </a:lnTo>
                    <a:lnTo>
                      <a:pt x="249" y="1086"/>
                    </a:lnTo>
                    <a:lnTo>
                      <a:pt x="263" y="1105"/>
                    </a:lnTo>
                    <a:lnTo>
                      <a:pt x="273" y="1122"/>
                    </a:lnTo>
                    <a:lnTo>
                      <a:pt x="282" y="1140"/>
                    </a:lnTo>
                    <a:lnTo>
                      <a:pt x="289" y="1158"/>
                    </a:lnTo>
                    <a:lnTo>
                      <a:pt x="294" y="1177"/>
                    </a:lnTo>
                    <a:lnTo>
                      <a:pt x="297" y="1196"/>
                    </a:lnTo>
                    <a:lnTo>
                      <a:pt x="299" y="1215"/>
                    </a:lnTo>
                    <a:lnTo>
                      <a:pt x="299" y="1234"/>
                    </a:lnTo>
                    <a:lnTo>
                      <a:pt x="297" y="1253"/>
                    </a:lnTo>
                    <a:lnTo>
                      <a:pt x="293" y="1272"/>
                    </a:lnTo>
                    <a:lnTo>
                      <a:pt x="289" y="1288"/>
                    </a:lnTo>
                    <a:lnTo>
                      <a:pt x="889" y="1288"/>
                    </a:lnTo>
                    <a:lnTo>
                      <a:pt x="889" y="1339"/>
                    </a:lnTo>
                    <a:lnTo>
                      <a:pt x="0" y="1339"/>
                    </a:lnTo>
                    <a:lnTo>
                      <a:pt x="0" y="1"/>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31760" name="Freeform 17"/>
              <p:cNvSpPr>
                <a:spLocks/>
              </p:cNvSpPr>
              <p:nvPr/>
            </p:nvSpPr>
            <p:spPr bwMode="auto">
              <a:xfrm>
                <a:off x="4121" y="1802"/>
                <a:ext cx="890" cy="1343"/>
              </a:xfrm>
              <a:custGeom>
                <a:avLst/>
                <a:gdLst>
                  <a:gd name="T0" fmla="*/ 0 w 890"/>
                  <a:gd name="T1" fmla="*/ 51 h 1343"/>
                  <a:gd name="T2" fmla="*/ 577 w 890"/>
                  <a:gd name="T3" fmla="*/ 71 h 1343"/>
                  <a:gd name="T4" fmla="*/ 586 w 890"/>
                  <a:gd name="T5" fmla="*/ 109 h 1343"/>
                  <a:gd name="T6" fmla="*/ 588 w 890"/>
                  <a:gd name="T7" fmla="*/ 147 h 1343"/>
                  <a:gd name="T8" fmla="*/ 581 w 890"/>
                  <a:gd name="T9" fmla="*/ 186 h 1343"/>
                  <a:gd name="T10" fmla="*/ 569 w 890"/>
                  <a:gd name="T11" fmla="*/ 223 h 1343"/>
                  <a:gd name="T12" fmla="*/ 549 w 890"/>
                  <a:gd name="T13" fmla="*/ 256 h 1343"/>
                  <a:gd name="T14" fmla="*/ 523 w 890"/>
                  <a:gd name="T15" fmla="*/ 290 h 1343"/>
                  <a:gd name="T16" fmla="*/ 505 w 890"/>
                  <a:gd name="T17" fmla="*/ 325 h 1343"/>
                  <a:gd name="T18" fmla="*/ 493 w 890"/>
                  <a:gd name="T19" fmla="*/ 361 h 1343"/>
                  <a:gd name="T20" fmla="*/ 488 w 890"/>
                  <a:gd name="T21" fmla="*/ 399 h 1343"/>
                  <a:gd name="T22" fmla="*/ 490 w 890"/>
                  <a:gd name="T23" fmla="*/ 438 h 1343"/>
                  <a:gd name="T24" fmla="*/ 500 w 890"/>
                  <a:gd name="T25" fmla="*/ 476 h 1343"/>
                  <a:gd name="T26" fmla="*/ 516 w 890"/>
                  <a:gd name="T27" fmla="*/ 512 h 1343"/>
                  <a:gd name="T28" fmla="*/ 537 w 890"/>
                  <a:gd name="T29" fmla="*/ 543 h 1343"/>
                  <a:gd name="T30" fmla="*/ 562 w 890"/>
                  <a:gd name="T31" fmla="*/ 578 h 1343"/>
                  <a:gd name="T32" fmla="*/ 577 w 890"/>
                  <a:gd name="T33" fmla="*/ 614 h 1343"/>
                  <a:gd name="T34" fmla="*/ 586 w 890"/>
                  <a:gd name="T35" fmla="*/ 652 h 1343"/>
                  <a:gd name="T36" fmla="*/ 588 w 890"/>
                  <a:gd name="T37" fmla="*/ 691 h 1343"/>
                  <a:gd name="T38" fmla="*/ 581 w 890"/>
                  <a:gd name="T39" fmla="*/ 729 h 1343"/>
                  <a:gd name="T40" fmla="*/ 569 w 890"/>
                  <a:gd name="T41" fmla="*/ 766 h 1343"/>
                  <a:gd name="T42" fmla="*/ 549 w 890"/>
                  <a:gd name="T43" fmla="*/ 799 h 1343"/>
                  <a:gd name="T44" fmla="*/ 524 w 890"/>
                  <a:gd name="T45" fmla="*/ 832 h 1343"/>
                  <a:gd name="T46" fmla="*/ 506 w 890"/>
                  <a:gd name="T47" fmla="*/ 867 h 1343"/>
                  <a:gd name="T48" fmla="*/ 494 w 890"/>
                  <a:gd name="T49" fmla="*/ 904 h 1343"/>
                  <a:gd name="T50" fmla="*/ 488 w 890"/>
                  <a:gd name="T51" fmla="*/ 942 h 1343"/>
                  <a:gd name="T52" fmla="*/ 491 w 890"/>
                  <a:gd name="T53" fmla="*/ 982 h 1343"/>
                  <a:gd name="T54" fmla="*/ 500 w 890"/>
                  <a:gd name="T55" fmla="*/ 1018 h 1343"/>
                  <a:gd name="T56" fmla="*/ 517 w 890"/>
                  <a:gd name="T57" fmla="*/ 1054 h 1343"/>
                  <a:gd name="T58" fmla="*/ 538 w 890"/>
                  <a:gd name="T59" fmla="*/ 1085 h 1343"/>
                  <a:gd name="T60" fmla="*/ 563 w 890"/>
                  <a:gd name="T61" fmla="*/ 1121 h 1343"/>
                  <a:gd name="T62" fmla="*/ 578 w 890"/>
                  <a:gd name="T63" fmla="*/ 1157 h 1343"/>
                  <a:gd name="T64" fmla="*/ 587 w 890"/>
                  <a:gd name="T65" fmla="*/ 1195 h 1343"/>
                  <a:gd name="T66" fmla="*/ 589 w 890"/>
                  <a:gd name="T67" fmla="*/ 1233 h 1343"/>
                  <a:gd name="T68" fmla="*/ 582 w 890"/>
                  <a:gd name="T69" fmla="*/ 1271 h 1343"/>
                  <a:gd name="T70" fmla="*/ 569 w 890"/>
                  <a:gd name="T71" fmla="*/ 1308 h 1343"/>
                  <a:gd name="T72" fmla="*/ 550 w 890"/>
                  <a:gd name="T73" fmla="*/ 1342 h 1343"/>
                  <a:gd name="T74" fmla="*/ 889 w 890"/>
                  <a:gd name="T75" fmla="*/ 0 h 13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90" h="1343">
                    <a:moveTo>
                      <a:pt x="0" y="0"/>
                    </a:moveTo>
                    <a:lnTo>
                      <a:pt x="0" y="51"/>
                    </a:lnTo>
                    <a:lnTo>
                      <a:pt x="569" y="51"/>
                    </a:lnTo>
                    <a:lnTo>
                      <a:pt x="577" y="71"/>
                    </a:lnTo>
                    <a:lnTo>
                      <a:pt x="583" y="90"/>
                    </a:lnTo>
                    <a:lnTo>
                      <a:pt x="586" y="109"/>
                    </a:lnTo>
                    <a:lnTo>
                      <a:pt x="588" y="128"/>
                    </a:lnTo>
                    <a:lnTo>
                      <a:pt x="588" y="147"/>
                    </a:lnTo>
                    <a:lnTo>
                      <a:pt x="585" y="166"/>
                    </a:lnTo>
                    <a:lnTo>
                      <a:pt x="581" y="186"/>
                    </a:lnTo>
                    <a:lnTo>
                      <a:pt x="577" y="204"/>
                    </a:lnTo>
                    <a:lnTo>
                      <a:pt x="569" y="223"/>
                    </a:lnTo>
                    <a:lnTo>
                      <a:pt x="560" y="240"/>
                    </a:lnTo>
                    <a:lnTo>
                      <a:pt x="549" y="256"/>
                    </a:lnTo>
                    <a:lnTo>
                      <a:pt x="535" y="275"/>
                    </a:lnTo>
                    <a:lnTo>
                      <a:pt x="523" y="290"/>
                    </a:lnTo>
                    <a:lnTo>
                      <a:pt x="514" y="307"/>
                    </a:lnTo>
                    <a:lnTo>
                      <a:pt x="505" y="325"/>
                    </a:lnTo>
                    <a:lnTo>
                      <a:pt x="498" y="342"/>
                    </a:lnTo>
                    <a:lnTo>
                      <a:pt x="493" y="361"/>
                    </a:lnTo>
                    <a:lnTo>
                      <a:pt x="490" y="380"/>
                    </a:lnTo>
                    <a:lnTo>
                      <a:pt x="488" y="399"/>
                    </a:lnTo>
                    <a:lnTo>
                      <a:pt x="488" y="419"/>
                    </a:lnTo>
                    <a:lnTo>
                      <a:pt x="490" y="438"/>
                    </a:lnTo>
                    <a:lnTo>
                      <a:pt x="494" y="457"/>
                    </a:lnTo>
                    <a:lnTo>
                      <a:pt x="500" y="476"/>
                    </a:lnTo>
                    <a:lnTo>
                      <a:pt x="507" y="495"/>
                    </a:lnTo>
                    <a:lnTo>
                      <a:pt x="516" y="512"/>
                    </a:lnTo>
                    <a:lnTo>
                      <a:pt x="525" y="529"/>
                    </a:lnTo>
                    <a:lnTo>
                      <a:pt x="537" y="543"/>
                    </a:lnTo>
                    <a:lnTo>
                      <a:pt x="552" y="561"/>
                    </a:lnTo>
                    <a:lnTo>
                      <a:pt x="562" y="578"/>
                    </a:lnTo>
                    <a:lnTo>
                      <a:pt x="571" y="596"/>
                    </a:lnTo>
                    <a:lnTo>
                      <a:pt x="577" y="614"/>
                    </a:lnTo>
                    <a:lnTo>
                      <a:pt x="583" y="633"/>
                    </a:lnTo>
                    <a:lnTo>
                      <a:pt x="586" y="652"/>
                    </a:lnTo>
                    <a:lnTo>
                      <a:pt x="588" y="671"/>
                    </a:lnTo>
                    <a:lnTo>
                      <a:pt x="588" y="691"/>
                    </a:lnTo>
                    <a:lnTo>
                      <a:pt x="585" y="710"/>
                    </a:lnTo>
                    <a:lnTo>
                      <a:pt x="581" y="729"/>
                    </a:lnTo>
                    <a:lnTo>
                      <a:pt x="577" y="748"/>
                    </a:lnTo>
                    <a:lnTo>
                      <a:pt x="569" y="766"/>
                    </a:lnTo>
                    <a:lnTo>
                      <a:pt x="560" y="783"/>
                    </a:lnTo>
                    <a:lnTo>
                      <a:pt x="549" y="799"/>
                    </a:lnTo>
                    <a:lnTo>
                      <a:pt x="537" y="814"/>
                    </a:lnTo>
                    <a:lnTo>
                      <a:pt x="524" y="832"/>
                    </a:lnTo>
                    <a:lnTo>
                      <a:pt x="514" y="849"/>
                    </a:lnTo>
                    <a:lnTo>
                      <a:pt x="506" y="867"/>
                    </a:lnTo>
                    <a:lnTo>
                      <a:pt x="499" y="885"/>
                    </a:lnTo>
                    <a:lnTo>
                      <a:pt x="494" y="904"/>
                    </a:lnTo>
                    <a:lnTo>
                      <a:pt x="490" y="923"/>
                    </a:lnTo>
                    <a:lnTo>
                      <a:pt x="488" y="942"/>
                    </a:lnTo>
                    <a:lnTo>
                      <a:pt x="488" y="962"/>
                    </a:lnTo>
                    <a:lnTo>
                      <a:pt x="491" y="982"/>
                    </a:lnTo>
                    <a:lnTo>
                      <a:pt x="495" y="1000"/>
                    </a:lnTo>
                    <a:lnTo>
                      <a:pt x="500" y="1018"/>
                    </a:lnTo>
                    <a:lnTo>
                      <a:pt x="508" y="1037"/>
                    </a:lnTo>
                    <a:lnTo>
                      <a:pt x="517" y="1054"/>
                    </a:lnTo>
                    <a:lnTo>
                      <a:pt x="526" y="1071"/>
                    </a:lnTo>
                    <a:lnTo>
                      <a:pt x="538" y="1085"/>
                    </a:lnTo>
                    <a:lnTo>
                      <a:pt x="552" y="1104"/>
                    </a:lnTo>
                    <a:lnTo>
                      <a:pt x="563" y="1121"/>
                    </a:lnTo>
                    <a:lnTo>
                      <a:pt x="571" y="1139"/>
                    </a:lnTo>
                    <a:lnTo>
                      <a:pt x="578" y="1157"/>
                    </a:lnTo>
                    <a:lnTo>
                      <a:pt x="583" y="1176"/>
                    </a:lnTo>
                    <a:lnTo>
                      <a:pt x="587" y="1195"/>
                    </a:lnTo>
                    <a:lnTo>
                      <a:pt x="589" y="1214"/>
                    </a:lnTo>
                    <a:lnTo>
                      <a:pt x="589" y="1233"/>
                    </a:lnTo>
                    <a:lnTo>
                      <a:pt x="586" y="1252"/>
                    </a:lnTo>
                    <a:lnTo>
                      <a:pt x="582" y="1271"/>
                    </a:lnTo>
                    <a:lnTo>
                      <a:pt x="577" y="1290"/>
                    </a:lnTo>
                    <a:lnTo>
                      <a:pt x="569" y="1308"/>
                    </a:lnTo>
                    <a:lnTo>
                      <a:pt x="561" y="1326"/>
                    </a:lnTo>
                    <a:lnTo>
                      <a:pt x="550" y="1342"/>
                    </a:lnTo>
                    <a:lnTo>
                      <a:pt x="889" y="1338"/>
                    </a:lnTo>
                    <a:lnTo>
                      <a:pt x="889"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31761" name="Freeform 18"/>
              <p:cNvSpPr>
                <a:spLocks/>
              </p:cNvSpPr>
              <p:nvPr/>
            </p:nvSpPr>
            <p:spPr bwMode="auto">
              <a:xfrm>
                <a:off x="4441" y="1801"/>
                <a:ext cx="147" cy="1344"/>
              </a:xfrm>
              <a:custGeom>
                <a:avLst/>
                <a:gdLst>
                  <a:gd name="T0" fmla="*/ 128 w 147"/>
                  <a:gd name="T1" fmla="*/ 1309 h 1344"/>
                  <a:gd name="T2" fmla="*/ 144 w 147"/>
                  <a:gd name="T3" fmla="*/ 1253 h 1344"/>
                  <a:gd name="T4" fmla="*/ 144 w 147"/>
                  <a:gd name="T5" fmla="*/ 1196 h 1344"/>
                  <a:gd name="T6" fmla="*/ 130 w 147"/>
                  <a:gd name="T7" fmla="*/ 1140 h 1344"/>
                  <a:gd name="T8" fmla="*/ 97 w 147"/>
                  <a:gd name="T9" fmla="*/ 1086 h 1344"/>
                  <a:gd name="T10" fmla="*/ 67 w 147"/>
                  <a:gd name="T11" fmla="*/ 1038 h 1344"/>
                  <a:gd name="T12" fmla="*/ 51 w 147"/>
                  <a:gd name="T13" fmla="*/ 983 h 1344"/>
                  <a:gd name="T14" fmla="*/ 51 w 147"/>
                  <a:gd name="T15" fmla="*/ 924 h 1344"/>
                  <a:gd name="T16" fmla="*/ 65 w 147"/>
                  <a:gd name="T17" fmla="*/ 868 h 1344"/>
                  <a:gd name="T18" fmla="*/ 97 w 147"/>
                  <a:gd name="T19" fmla="*/ 815 h 1344"/>
                  <a:gd name="T20" fmla="*/ 128 w 147"/>
                  <a:gd name="T21" fmla="*/ 767 h 1344"/>
                  <a:gd name="T22" fmla="*/ 143 w 147"/>
                  <a:gd name="T23" fmla="*/ 711 h 1344"/>
                  <a:gd name="T24" fmla="*/ 144 w 147"/>
                  <a:gd name="T25" fmla="*/ 653 h 1344"/>
                  <a:gd name="T26" fmla="*/ 129 w 147"/>
                  <a:gd name="T27" fmla="*/ 597 h 1344"/>
                  <a:gd name="T28" fmla="*/ 97 w 147"/>
                  <a:gd name="T29" fmla="*/ 544 h 1344"/>
                  <a:gd name="T30" fmla="*/ 66 w 147"/>
                  <a:gd name="T31" fmla="*/ 496 h 1344"/>
                  <a:gd name="T32" fmla="*/ 51 w 147"/>
                  <a:gd name="T33" fmla="*/ 439 h 1344"/>
                  <a:gd name="T34" fmla="*/ 50 w 147"/>
                  <a:gd name="T35" fmla="*/ 381 h 1344"/>
                  <a:gd name="T36" fmla="*/ 65 w 147"/>
                  <a:gd name="T37" fmla="*/ 326 h 1344"/>
                  <a:gd name="T38" fmla="*/ 95 w 147"/>
                  <a:gd name="T39" fmla="*/ 276 h 1344"/>
                  <a:gd name="T40" fmla="*/ 128 w 147"/>
                  <a:gd name="T41" fmla="*/ 224 h 1344"/>
                  <a:gd name="T42" fmla="*/ 143 w 147"/>
                  <a:gd name="T43" fmla="*/ 167 h 1344"/>
                  <a:gd name="T44" fmla="*/ 144 w 147"/>
                  <a:gd name="T45" fmla="*/ 110 h 1344"/>
                  <a:gd name="T46" fmla="*/ 129 w 147"/>
                  <a:gd name="T47" fmla="*/ 54 h 1344"/>
                  <a:gd name="T48" fmla="*/ 97 w 147"/>
                  <a:gd name="T49" fmla="*/ 0 h 1344"/>
                  <a:gd name="T50" fmla="*/ 72 w 147"/>
                  <a:gd name="T51" fmla="*/ 36 h 1344"/>
                  <a:gd name="T52" fmla="*/ 92 w 147"/>
                  <a:gd name="T53" fmla="*/ 91 h 1344"/>
                  <a:gd name="T54" fmla="*/ 97 w 147"/>
                  <a:gd name="T55" fmla="*/ 148 h 1344"/>
                  <a:gd name="T56" fmla="*/ 85 w 147"/>
                  <a:gd name="T57" fmla="*/ 205 h 1344"/>
                  <a:gd name="T58" fmla="*/ 61 w 147"/>
                  <a:gd name="T59" fmla="*/ 257 h 1344"/>
                  <a:gd name="T60" fmla="*/ 25 w 147"/>
                  <a:gd name="T61" fmla="*/ 308 h 1344"/>
                  <a:gd name="T62" fmla="*/ 5 w 147"/>
                  <a:gd name="T63" fmla="*/ 362 h 1344"/>
                  <a:gd name="T64" fmla="*/ 0 w 147"/>
                  <a:gd name="T65" fmla="*/ 420 h 1344"/>
                  <a:gd name="T66" fmla="*/ 12 w 147"/>
                  <a:gd name="T67" fmla="*/ 477 h 1344"/>
                  <a:gd name="T68" fmla="*/ 37 w 147"/>
                  <a:gd name="T69" fmla="*/ 530 h 1344"/>
                  <a:gd name="T70" fmla="*/ 72 w 147"/>
                  <a:gd name="T71" fmla="*/ 579 h 1344"/>
                  <a:gd name="T72" fmla="*/ 92 w 147"/>
                  <a:gd name="T73" fmla="*/ 634 h 1344"/>
                  <a:gd name="T74" fmla="*/ 97 w 147"/>
                  <a:gd name="T75" fmla="*/ 692 h 1344"/>
                  <a:gd name="T76" fmla="*/ 85 w 147"/>
                  <a:gd name="T77" fmla="*/ 749 h 1344"/>
                  <a:gd name="T78" fmla="*/ 61 w 147"/>
                  <a:gd name="T79" fmla="*/ 800 h 1344"/>
                  <a:gd name="T80" fmla="*/ 26 w 147"/>
                  <a:gd name="T81" fmla="*/ 850 h 1344"/>
                  <a:gd name="T82" fmla="*/ 6 w 147"/>
                  <a:gd name="T83" fmla="*/ 905 h 1344"/>
                  <a:gd name="T84" fmla="*/ 1 w 147"/>
                  <a:gd name="T85" fmla="*/ 963 h 1344"/>
                  <a:gd name="T86" fmla="*/ 12 w 147"/>
                  <a:gd name="T87" fmla="*/ 1019 h 1344"/>
                  <a:gd name="T88" fmla="*/ 37 w 147"/>
                  <a:gd name="T89" fmla="*/ 1072 h 1344"/>
                  <a:gd name="T90" fmla="*/ 73 w 147"/>
                  <a:gd name="T91" fmla="*/ 1122 h 1344"/>
                  <a:gd name="T92" fmla="*/ 93 w 147"/>
                  <a:gd name="T93" fmla="*/ 1177 h 1344"/>
                  <a:gd name="T94" fmla="*/ 97 w 147"/>
                  <a:gd name="T95" fmla="*/ 1234 h 1344"/>
                  <a:gd name="T96" fmla="*/ 86 w 147"/>
                  <a:gd name="T97" fmla="*/ 1291 h 1344"/>
                  <a:gd name="T98" fmla="*/ 61 w 147"/>
                  <a:gd name="T99" fmla="*/ 1343 h 13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7" h="1344">
                    <a:moveTo>
                      <a:pt x="109" y="1343"/>
                    </a:moveTo>
                    <a:lnTo>
                      <a:pt x="119" y="1327"/>
                    </a:lnTo>
                    <a:lnTo>
                      <a:pt x="128" y="1309"/>
                    </a:lnTo>
                    <a:lnTo>
                      <a:pt x="135" y="1291"/>
                    </a:lnTo>
                    <a:lnTo>
                      <a:pt x="140" y="1272"/>
                    </a:lnTo>
                    <a:lnTo>
                      <a:pt x="144" y="1253"/>
                    </a:lnTo>
                    <a:lnTo>
                      <a:pt x="146" y="1234"/>
                    </a:lnTo>
                    <a:lnTo>
                      <a:pt x="146" y="1215"/>
                    </a:lnTo>
                    <a:lnTo>
                      <a:pt x="144" y="1196"/>
                    </a:lnTo>
                    <a:lnTo>
                      <a:pt x="141" y="1177"/>
                    </a:lnTo>
                    <a:lnTo>
                      <a:pt x="136" y="1158"/>
                    </a:lnTo>
                    <a:lnTo>
                      <a:pt x="130" y="1140"/>
                    </a:lnTo>
                    <a:lnTo>
                      <a:pt x="121" y="1122"/>
                    </a:lnTo>
                    <a:lnTo>
                      <a:pt x="111" y="1105"/>
                    </a:lnTo>
                    <a:lnTo>
                      <a:pt x="97" y="1086"/>
                    </a:lnTo>
                    <a:lnTo>
                      <a:pt x="85" y="1072"/>
                    </a:lnTo>
                    <a:lnTo>
                      <a:pt x="76" y="1055"/>
                    </a:lnTo>
                    <a:lnTo>
                      <a:pt x="67" y="1038"/>
                    </a:lnTo>
                    <a:lnTo>
                      <a:pt x="61" y="1019"/>
                    </a:lnTo>
                    <a:lnTo>
                      <a:pt x="55" y="1001"/>
                    </a:lnTo>
                    <a:lnTo>
                      <a:pt x="51" y="983"/>
                    </a:lnTo>
                    <a:lnTo>
                      <a:pt x="49" y="963"/>
                    </a:lnTo>
                    <a:lnTo>
                      <a:pt x="49" y="943"/>
                    </a:lnTo>
                    <a:lnTo>
                      <a:pt x="51" y="924"/>
                    </a:lnTo>
                    <a:lnTo>
                      <a:pt x="54" y="905"/>
                    </a:lnTo>
                    <a:lnTo>
                      <a:pt x="59" y="886"/>
                    </a:lnTo>
                    <a:lnTo>
                      <a:pt x="65" y="868"/>
                    </a:lnTo>
                    <a:lnTo>
                      <a:pt x="74" y="850"/>
                    </a:lnTo>
                    <a:lnTo>
                      <a:pt x="84" y="833"/>
                    </a:lnTo>
                    <a:lnTo>
                      <a:pt x="97" y="815"/>
                    </a:lnTo>
                    <a:lnTo>
                      <a:pt x="109" y="800"/>
                    </a:lnTo>
                    <a:lnTo>
                      <a:pt x="118" y="783"/>
                    </a:lnTo>
                    <a:lnTo>
                      <a:pt x="128" y="767"/>
                    </a:lnTo>
                    <a:lnTo>
                      <a:pt x="134" y="749"/>
                    </a:lnTo>
                    <a:lnTo>
                      <a:pt x="139" y="730"/>
                    </a:lnTo>
                    <a:lnTo>
                      <a:pt x="143" y="711"/>
                    </a:lnTo>
                    <a:lnTo>
                      <a:pt x="145" y="692"/>
                    </a:lnTo>
                    <a:lnTo>
                      <a:pt x="145" y="672"/>
                    </a:lnTo>
                    <a:lnTo>
                      <a:pt x="144" y="653"/>
                    </a:lnTo>
                    <a:lnTo>
                      <a:pt x="140" y="634"/>
                    </a:lnTo>
                    <a:lnTo>
                      <a:pt x="135" y="615"/>
                    </a:lnTo>
                    <a:lnTo>
                      <a:pt x="129" y="597"/>
                    </a:lnTo>
                    <a:lnTo>
                      <a:pt x="121" y="579"/>
                    </a:lnTo>
                    <a:lnTo>
                      <a:pt x="110" y="562"/>
                    </a:lnTo>
                    <a:lnTo>
                      <a:pt x="97" y="544"/>
                    </a:lnTo>
                    <a:lnTo>
                      <a:pt x="85" y="530"/>
                    </a:lnTo>
                    <a:lnTo>
                      <a:pt x="76" y="513"/>
                    </a:lnTo>
                    <a:lnTo>
                      <a:pt x="66" y="496"/>
                    </a:lnTo>
                    <a:lnTo>
                      <a:pt x="60" y="477"/>
                    </a:lnTo>
                    <a:lnTo>
                      <a:pt x="55" y="458"/>
                    </a:lnTo>
                    <a:lnTo>
                      <a:pt x="51" y="439"/>
                    </a:lnTo>
                    <a:lnTo>
                      <a:pt x="49" y="420"/>
                    </a:lnTo>
                    <a:lnTo>
                      <a:pt x="49" y="400"/>
                    </a:lnTo>
                    <a:lnTo>
                      <a:pt x="50" y="381"/>
                    </a:lnTo>
                    <a:lnTo>
                      <a:pt x="54" y="362"/>
                    </a:lnTo>
                    <a:lnTo>
                      <a:pt x="59" y="343"/>
                    </a:lnTo>
                    <a:lnTo>
                      <a:pt x="65" y="326"/>
                    </a:lnTo>
                    <a:lnTo>
                      <a:pt x="74" y="308"/>
                    </a:lnTo>
                    <a:lnTo>
                      <a:pt x="84" y="291"/>
                    </a:lnTo>
                    <a:lnTo>
                      <a:pt x="95" y="276"/>
                    </a:lnTo>
                    <a:lnTo>
                      <a:pt x="109" y="257"/>
                    </a:lnTo>
                    <a:lnTo>
                      <a:pt x="118" y="241"/>
                    </a:lnTo>
                    <a:lnTo>
                      <a:pt x="128" y="224"/>
                    </a:lnTo>
                    <a:lnTo>
                      <a:pt x="134" y="205"/>
                    </a:lnTo>
                    <a:lnTo>
                      <a:pt x="139" y="187"/>
                    </a:lnTo>
                    <a:lnTo>
                      <a:pt x="143" y="167"/>
                    </a:lnTo>
                    <a:lnTo>
                      <a:pt x="145" y="148"/>
                    </a:lnTo>
                    <a:lnTo>
                      <a:pt x="145" y="129"/>
                    </a:lnTo>
                    <a:lnTo>
                      <a:pt x="144" y="110"/>
                    </a:lnTo>
                    <a:lnTo>
                      <a:pt x="140" y="91"/>
                    </a:lnTo>
                    <a:lnTo>
                      <a:pt x="135" y="72"/>
                    </a:lnTo>
                    <a:lnTo>
                      <a:pt x="129" y="54"/>
                    </a:lnTo>
                    <a:lnTo>
                      <a:pt x="121" y="36"/>
                    </a:lnTo>
                    <a:lnTo>
                      <a:pt x="110" y="20"/>
                    </a:lnTo>
                    <a:lnTo>
                      <a:pt x="97" y="0"/>
                    </a:lnTo>
                    <a:lnTo>
                      <a:pt x="49" y="0"/>
                    </a:lnTo>
                    <a:lnTo>
                      <a:pt x="62" y="20"/>
                    </a:lnTo>
                    <a:lnTo>
                      <a:pt x="72" y="36"/>
                    </a:lnTo>
                    <a:lnTo>
                      <a:pt x="81" y="54"/>
                    </a:lnTo>
                    <a:lnTo>
                      <a:pt x="87" y="72"/>
                    </a:lnTo>
                    <a:lnTo>
                      <a:pt x="92" y="91"/>
                    </a:lnTo>
                    <a:lnTo>
                      <a:pt x="95" y="110"/>
                    </a:lnTo>
                    <a:lnTo>
                      <a:pt x="97" y="129"/>
                    </a:lnTo>
                    <a:lnTo>
                      <a:pt x="97" y="148"/>
                    </a:lnTo>
                    <a:lnTo>
                      <a:pt x="95" y="167"/>
                    </a:lnTo>
                    <a:lnTo>
                      <a:pt x="91" y="187"/>
                    </a:lnTo>
                    <a:lnTo>
                      <a:pt x="85" y="205"/>
                    </a:lnTo>
                    <a:lnTo>
                      <a:pt x="79" y="224"/>
                    </a:lnTo>
                    <a:lnTo>
                      <a:pt x="70" y="241"/>
                    </a:lnTo>
                    <a:lnTo>
                      <a:pt x="61" y="257"/>
                    </a:lnTo>
                    <a:lnTo>
                      <a:pt x="46" y="276"/>
                    </a:lnTo>
                    <a:lnTo>
                      <a:pt x="35" y="291"/>
                    </a:lnTo>
                    <a:lnTo>
                      <a:pt x="25" y="308"/>
                    </a:lnTo>
                    <a:lnTo>
                      <a:pt x="16" y="326"/>
                    </a:lnTo>
                    <a:lnTo>
                      <a:pt x="10" y="343"/>
                    </a:lnTo>
                    <a:lnTo>
                      <a:pt x="5" y="362"/>
                    </a:lnTo>
                    <a:lnTo>
                      <a:pt x="2" y="381"/>
                    </a:lnTo>
                    <a:lnTo>
                      <a:pt x="0" y="400"/>
                    </a:lnTo>
                    <a:lnTo>
                      <a:pt x="0" y="420"/>
                    </a:lnTo>
                    <a:lnTo>
                      <a:pt x="2" y="439"/>
                    </a:lnTo>
                    <a:lnTo>
                      <a:pt x="6" y="458"/>
                    </a:lnTo>
                    <a:lnTo>
                      <a:pt x="12" y="477"/>
                    </a:lnTo>
                    <a:lnTo>
                      <a:pt x="18" y="496"/>
                    </a:lnTo>
                    <a:lnTo>
                      <a:pt x="27" y="513"/>
                    </a:lnTo>
                    <a:lnTo>
                      <a:pt x="37" y="530"/>
                    </a:lnTo>
                    <a:lnTo>
                      <a:pt x="49" y="544"/>
                    </a:lnTo>
                    <a:lnTo>
                      <a:pt x="62" y="562"/>
                    </a:lnTo>
                    <a:lnTo>
                      <a:pt x="72" y="579"/>
                    </a:lnTo>
                    <a:lnTo>
                      <a:pt x="81" y="597"/>
                    </a:lnTo>
                    <a:lnTo>
                      <a:pt x="87" y="615"/>
                    </a:lnTo>
                    <a:lnTo>
                      <a:pt x="92" y="634"/>
                    </a:lnTo>
                    <a:lnTo>
                      <a:pt x="95" y="653"/>
                    </a:lnTo>
                    <a:lnTo>
                      <a:pt x="97" y="672"/>
                    </a:lnTo>
                    <a:lnTo>
                      <a:pt x="97" y="692"/>
                    </a:lnTo>
                    <a:lnTo>
                      <a:pt x="95" y="711"/>
                    </a:lnTo>
                    <a:lnTo>
                      <a:pt x="91" y="730"/>
                    </a:lnTo>
                    <a:lnTo>
                      <a:pt x="85" y="749"/>
                    </a:lnTo>
                    <a:lnTo>
                      <a:pt x="79" y="767"/>
                    </a:lnTo>
                    <a:lnTo>
                      <a:pt x="70" y="783"/>
                    </a:lnTo>
                    <a:lnTo>
                      <a:pt x="61" y="800"/>
                    </a:lnTo>
                    <a:lnTo>
                      <a:pt x="49" y="815"/>
                    </a:lnTo>
                    <a:lnTo>
                      <a:pt x="36" y="833"/>
                    </a:lnTo>
                    <a:lnTo>
                      <a:pt x="26" y="850"/>
                    </a:lnTo>
                    <a:lnTo>
                      <a:pt x="17" y="868"/>
                    </a:lnTo>
                    <a:lnTo>
                      <a:pt x="11" y="886"/>
                    </a:lnTo>
                    <a:lnTo>
                      <a:pt x="6" y="905"/>
                    </a:lnTo>
                    <a:lnTo>
                      <a:pt x="2" y="924"/>
                    </a:lnTo>
                    <a:lnTo>
                      <a:pt x="1" y="943"/>
                    </a:lnTo>
                    <a:lnTo>
                      <a:pt x="1" y="963"/>
                    </a:lnTo>
                    <a:lnTo>
                      <a:pt x="3" y="983"/>
                    </a:lnTo>
                    <a:lnTo>
                      <a:pt x="7" y="1001"/>
                    </a:lnTo>
                    <a:lnTo>
                      <a:pt x="12" y="1019"/>
                    </a:lnTo>
                    <a:lnTo>
                      <a:pt x="19" y="1038"/>
                    </a:lnTo>
                    <a:lnTo>
                      <a:pt x="28" y="1055"/>
                    </a:lnTo>
                    <a:lnTo>
                      <a:pt x="37" y="1072"/>
                    </a:lnTo>
                    <a:lnTo>
                      <a:pt x="49" y="1086"/>
                    </a:lnTo>
                    <a:lnTo>
                      <a:pt x="62" y="1105"/>
                    </a:lnTo>
                    <a:lnTo>
                      <a:pt x="73" y="1122"/>
                    </a:lnTo>
                    <a:lnTo>
                      <a:pt x="82" y="1140"/>
                    </a:lnTo>
                    <a:lnTo>
                      <a:pt x="87" y="1158"/>
                    </a:lnTo>
                    <a:lnTo>
                      <a:pt x="93" y="1177"/>
                    </a:lnTo>
                    <a:lnTo>
                      <a:pt x="96" y="1196"/>
                    </a:lnTo>
                    <a:lnTo>
                      <a:pt x="97" y="1215"/>
                    </a:lnTo>
                    <a:lnTo>
                      <a:pt x="97" y="1234"/>
                    </a:lnTo>
                    <a:lnTo>
                      <a:pt x="95" y="1253"/>
                    </a:lnTo>
                    <a:lnTo>
                      <a:pt x="91" y="1272"/>
                    </a:lnTo>
                    <a:lnTo>
                      <a:pt x="86" y="1291"/>
                    </a:lnTo>
                    <a:lnTo>
                      <a:pt x="80" y="1309"/>
                    </a:lnTo>
                    <a:lnTo>
                      <a:pt x="70" y="1327"/>
                    </a:lnTo>
                    <a:lnTo>
                      <a:pt x="61" y="1343"/>
                    </a:lnTo>
                    <a:lnTo>
                      <a:pt x="109" y="134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31762" name="Freeform 19"/>
              <p:cNvSpPr>
                <a:spLocks/>
              </p:cNvSpPr>
              <p:nvPr/>
            </p:nvSpPr>
            <p:spPr bwMode="auto">
              <a:xfrm>
                <a:off x="2762" y="1893"/>
                <a:ext cx="1374" cy="1166"/>
              </a:xfrm>
              <a:custGeom>
                <a:avLst/>
                <a:gdLst>
                  <a:gd name="T0" fmla="*/ 494 w 1374"/>
                  <a:gd name="T1" fmla="*/ 440 h 1166"/>
                  <a:gd name="T2" fmla="*/ 521 w 1374"/>
                  <a:gd name="T3" fmla="*/ 530 h 1166"/>
                  <a:gd name="T4" fmla="*/ 573 w 1374"/>
                  <a:gd name="T5" fmla="*/ 609 h 1166"/>
                  <a:gd name="T6" fmla="*/ 648 w 1374"/>
                  <a:gd name="T7" fmla="*/ 668 h 1166"/>
                  <a:gd name="T8" fmla="*/ 737 w 1374"/>
                  <a:gd name="T9" fmla="*/ 700 h 1166"/>
                  <a:gd name="T10" fmla="*/ 831 w 1374"/>
                  <a:gd name="T11" fmla="*/ 705 h 1166"/>
                  <a:gd name="T12" fmla="*/ 923 w 1374"/>
                  <a:gd name="T13" fmla="*/ 682 h 1166"/>
                  <a:gd name="T14" fmla="*/ 1003 w 1374"/>
                  <a:gd name="T15" fmla="*/ 632 h 1166"/>
                  <a:gd name="T16" fmla="*/ 1062 w 1374"/>
                  <a:gd name="T17" fmla="*/ 562 h 1166"/>
                  <a:gd name="T18" fmla="*/ 1004 w 1374"/>
                  <a:gd name="T19" fmla="*/ 572 h 1166"/>
                  <a:gd name="T20" fmla="*/ 935 w 1374"/>
                  <a:gd name="T21" fmla="*/ 628 h 1166"/>
                  <a:gd name="T22" fmla="*/ 852 w 1374"/>
                  <a:gd name="T23" fmla="*/ 659 h 1166"/>
                  <a:gd name="T24" fmla="*/ 764 w 1374"/>
                  <a:gd name="T25" fmla="*/ 662 h 1166"/>
                  <a:gd name="T26" fmla="*/ 679 w 1374"/>
                  <a:gd name="T27" fmla="*/ 636 h 1166"/>
                  <a:gd name="T28" fmla="*/ 608 w 1374"/>
                  <a:gd name="T29" fmla="*/ 583 h 1166"/>
                  <a:gd name="T30" fmla="*/ 558 w 1374"/>
                  <a:gd name="T31" fmla="*/ 511 h 1166"/>
                  <a:gd name="T32" fmla="*/ 533 w 1374"/>
                  <a:gd name="T33" fmla="*/ 426 h 1166"/>
                  <a:gd name="T34" fmla="*/ 240 w 1374"/>
                  <a:gd name="T35" fmla="*/ 291 h 1166"/>
                  <a:gd name="T36" fmla="*/ 180 w 1374"/>
                  <a:gd name="T37" fmla="*/ 286 h 1166"/>
                  <a:gd name="T38" fmla="*/ 114 w 1374"/>
                  <a:gd name="T39" fmla="*/ 253 h 1166"/>
                  <a:gd name="T40" fmla="*/ 65 w 1374"/>
                  <a:gd name="T41" fmla="*/ 198 h 1166"/>
                  <a:gd name="T42" fmla="*/ 41 w 1374"/>
                  <a:gd name="T43" fmla="*/ 127 h 1166"/>
                  <a:gd name="T44" fmla="*/ 752 w 1374"/>
                  <a:gd name="T45" fmla="*/ 40 h 1166"/>
                  <a:gd name="T46" fmla="*/ 858 w 1374"/>
                  <a:gd name="T47" fmla="*/ 47 h 1166"/>
                  <a:gd name="T48" fmla="*/ 952 w 1374"/>
                  <a:gd name="T49" fmla="*/ 80 h 1166"/>
                  <a:gd name="T50" fmla="*/ 1032 w 1374"/>
                  <a:gd name="T51" fmla="*/ 139 h 1166"/>
                  <a:gd name="T52" fmla="*/ 1092 w 1374"/>
                  <a:gd name="T53" fmla="*/ 219 h 1166"/>
                  <a:gd name="T54" fmla="*/ 1126 w 1374"/>
                  <a:gd name="T55" fmla="*/ 312 h 1166"/>
                  <a:gd name="T56" fmla="*/ 1132 w 1374"/>
                  <a:gd name="T57" fmla="*/ 916 h 1166"/>
                  <a:gd name="T58" fmla="*/ 1152 w 1374"/>
                  <a:gd name="T59" fmla="*/ 1004 h 1166"/>
                  <a:gd name="T60" fmla="*/ 1201 w 1374"/>
                  <a:gd name="T61" fmla="*/ 1080 h 1166"/>
                  <a:gd name="T62" fmla="*/ 1271 w 1374"/>
                  <a:gd name="T63" fmla="*/ 1136 h 1166"/>
                  <a:gd name="T64" fmla="*/ 1359 w 1374"/>
                  <a:gd name="T65" fmla="*/ 1163 h 1166"/>
                  <a:gd name="T66" fmla="*/ 1340 w 1374"/>
                  <a:gd name="T67" fmla="*/ 1103 h 1166"/>
                  <a:gd name="T68" fmla="*/ 1271 w 1374"/>
                  <a:gd name="T69" fmla="*/ 1077 h 1166"/>
                  <a:gd name="T70" fmla="*/ 1218 w 1374"/>
                  <a:gd name="T71" fmla="*/ 1027 h 1166"/>
                  <a:gd name="T72" fmla="*/ 1187 w 1374"/>
                  <a:gd name="T73" fmla="*/ 959 h 1166"/>
                  <a:gd name="T74" fmla="*/ 1182 w 1374"/>
                  <a:gd name="T75" fmla="*/ 362 h 1166"/>
                  <a:gd name="T76" fmla="*/ 1164 w 1374"/>
                  <a:gd name="T77" fmla="*/ 259 h 1166"/>
                  <a:gd name="T78" fmla="*/ 1118 w 1374"/>
                  <a:gd name="T79" fmla="*/ 165 h 1166"/>
                  <a:gd name="T80" fmla="*/ 1047 w 1374"/>
                  <a:gd name="T81" fmla="*/ 88 h 1166"/>
                  <a:gd name="T82" fmla="*/ 959 w 1374"/>
                  <a:gd name="T83" fmla="*/ 33 h 1166"/>
                  <a:gd name="T84" fmla="*/ 858 w 1374"/>
                  <a:gd name="T85" fmla="*/ 4 h 1166"/>
                  <a:gd name="T86" fmla="*/ 0 w 1374"/>
                  <a:gd name="T87" fmla="*/ 91 h 1166"/>
                  <a:gd name="T88" fmla="*/ 14 w 1374"/>
                  <a:gd name="T89" fmla="*/ 172 h 1166"/>
                  <a:gd name="T90" fmla="*/ 54 w 1374"/>
                  <a:gd name="T91" fmla="*/ 245 h 1166"/>
                  <a:gd name="T92" fmla="*/ 117 w 1374"/>
                  <a:gd name="T93" fmla="*/ 299 h 1166"/>
                  <a:gd name="T94" fmla="*/ 196 w 1374"/>
                  <a:gd name="T95" fmla="*/ 328 h 11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74" h="1166">
                    <a:moveTo>
                      <a:pt x="491" y="331"/>
                    </a:moveTo>
                    <a:lnTo>
                      <a:pt x="491" y="392"/>
                    </a:lnTo>
                    <a:lnTo>
                      <a:pt x="491" y="416"/>
                    </a:lnTo>
                    <a:lnTo>
                      <a:pt x="494" y="440"/>
                    </a:lnTo>
                    <a:lnTo>
                      <a:pt x="498" y="463"/>
                    </a:lnTo>
                    <a:lnTo>
                      <a:pt x="504" y="485"/>
                    </a:lnTo>
                    <a:lnTo>
                      <a:pt x="511" y="508"/>
                    </a:lnTo>
                    <a:lnTo>
                      <a:pt x="521" y="530"/>
                    </a:lnTo>
                    <a:lnTo>
                      <a:pt x="532" y="551"/>
                    </a:lnTo>
                    <a:lnTo>
                      <a:pt x="544" y="572"/>
                    </a:lnTo>
                    <a:lnTo>
                      <a:pt x="558" y="590"/>
                    </a:lnTo>
                    <a:lnTo>
                      <a:pt x="573" y="609"/>
                    </a:lnTo>
                    <a:lnTo>
                      <a:pt x="590" y="626"/>
                    </a:lnTo>
                    <a:lnTo>
                      <a:pt x="608" y="641"/>
                    </a:lnTo>
                    <a:lnTo>
                      <a:pt x="627" y="655"/>
                    </a:lnTo>
                    <a:lnTo>
                      <a:pt x="648" y="668"/>
                    </a:lnTo>
                    <a:lnTo>
                      <a:pt x="669" y="679"/>
                    </a:lnTo>
                    <a:lnTo>
                      <a:pt x="691" y="687"/>
                    </a:lnTo>
                    <a:lnTo>
                      <a:pt x="714" y="695"/>
                    </a:lnTo>
                    <a:lnTo>
                      <a:pt x="737" y="700"/>
                    </a:lnTo>
                    <a:lnTo>
                      <a:pt x="760" y="704"/>
                    </a:lnTo>
                    <a:lnTo>
                      <a:pt x="784" y="707"/>
                    </a:lnTo>
                    <a:lnTo>
                      <a:pt x="807" y="707"/>
                    </a:lnTo>
                    <a:lnTo>
                      <a:pt x="831" y="705"/>
                    </a:lnTo>
                    <a:lnTo>
                      <a:pt x="854" y="703"/>
                    </a:lnTo>
                    <a:lnTo>
                      <a:pt x="878" y="697"/>
                    </a:lnTo>
                    <a:lnTo>
                      <a:pt x="900" y="691"/>
                    </a:lnTo>
                    <a:lnTo>
                      <a:pt x="923" y="682"/>
                    </a:lnTo>
                    <a:lnTo>
                      <a:pt x="944" y="672"/>
                    </a:lnTo>
                    <a:lnTo>
                      <a:pt x="965" y="660"/>
                    </a:lnTo>
                    <a:lnTo>
                      <a:pt x="985" y="647"/>
                    </a:lnTo>
                    <a:lnTo>
                      <a:pt x="1003" y="632"/>
                    </a:lnTo>
                    <a:lnTo>
                      <a:pt x="1021" y="616"/>
                    </a:lnTo>
                    <a:lnTo>
                      <a:pt x="1036" y="598"/>
                    </a:lnTo>
                    <a:lnTo>
                      <a:pt x="1050" y="579"/>
                    </a:lnTo>
                    <a:lnTo>
                      <a:pt x="1062" y="562"/>
                    </a:lnTo>
                    <a:lnTo>
                      <a:pt x="1032" y="532"/>
                    </a:lnTo>
                    <a:lnTo>
                      <a:pt x="1030" y="536"/>
                    </a:lnTo>
                    <a:lnTo>
                      <a:pt x="1018" y="554"/>
                    </a:lnTo>
                    <a:lnTo>
                      <a:pt x="1004" y="572"/>
                    </a:lnTo>
                    <a:lnTo>
                      <a:pt x="989" y="588"/>
                    </a:lnTo>
                    <a:lnTo>
                      <a:pt x="972" y="603"/>
                    </a:lnTo>
                    <a:lnTo>
                      <a:pt x="954" y="616"/>
                    </a:lnTo>
                    <a:lnTo>
                      <a:pt x="935" y="628"/>
                    </a:lnTo>
                    <a:lnTo>
                      <a:pt x="916" y="639"/>
                    </a:lnTo>
                    <a:lnTo>
                      <a:pt x="895" y="647"/>
                    </a:lnTo>
                    <a:lnTo>
                      <a:pt x="874" y="654"/>
                    </a:lnTo>
                    <a:lnTo>
                      <a:pt x="852" y="659"/>
                    </a:lnTo>
                    <a:lnTo>
                      <a:pt x="830" y="663"/>
                    </a:lnTo>
                    <a:lnTo>
                      <a:pt x="808" y="664"/>
                    </a:lnTo>
                    <a:lnTo>
                      <a:pt x="786" y="664"/>
                    </a:lnTo>
                    <a:lnTo>
                      <a:pt x="764" y="662"/>
                    </a:lnTo>
                    <a:lnTo>
                      <a:pt x="742" y="658"/>
                    </a:lnTo>
                    <a:lnTo>
                      <a:pt x="720" y="652"/>
                    </a:lnTo>
                    <a:lnTo>
                      <a:pt x="700" y="645"/>
                    </a:lnTo>
                    <a:lnTo>
                      <a:pt x="679" y="636"/>
                    </a:lnTo>
                    <a:lnTo>
                      <a:pt x="660" y="625"/>
                    </a:lnTo>
                    <a:lnTo>
                      <a:pt x="642" y="612"/>
                    </a:lnTo>
                    <a:lnTo>
                      <a:pt x="624" y="598"/>
                    </a:lnTo>
                    <a:lnTo>
                      <a:pt x="608" y="583"/>
                    </a:lnTo>
                    <a:lnTo>
                      <a:pt x="593" y="567"/>
                    </a:lnTo>
                    <a:lnTo>
                      <a:pt x="579" y="549"/>
                    </a:lnTo>
                    <a:lnTo>
                      <a:pt x="568" y="530"/>
                    </a:lnTo>
                    <a:lnTo>
                      <a:pt x="558" y="511"/>
                    </a:lnTo>
                    <a:lnTo>
                      <a:pt x="549" y="490"/>
                    </a:lnTo>
                    <a:lnTo>
                      <a:pt x="541" y="470"/>
                    </a:lnTo>
                    <a:lnTo>
                      <a:pt x="536" y="448"/>
                    </a:lnTo>
                    <a:lnTo>
                      <a:pt x="533" y="426"/>
                    </a:lnTo>
                    <a:lnTo>
                      <a:pt x="531" y="404"/>
                    </a:lnTo>
                    <a:lnTo>
                      <a:pt x="531" y="382"/>
                    </a:lnTo>
                    <a:lnTo>
                      <a:pt x="531" y="291"/>
                    </a:lnTo>
                    <a:lnTo>
                      <a:pt x="240" y="291"/>
                    </a:lnTo>
                    <a:lnTo>
                      <a:pt x="236" y="291"/>
                    </a:lnTo>
                    <a:lnTo>
                      <a:pt x="217" y="291"/>
                    </a:lnTo>
                    <a:lnTo>
                      <a:pt x="198" y="290"/>
                    </a:lnTo>
                    <a:lnTo>
                      <a:pt x="180" y="286"/>
                    </a:lnTo>
                    <a:lnTo>
                      <a:pt x="162" y="280"/>
                    </a:lnTo>
                    <a:lnTo>
                      <a:pt x="145" y="273"/>
                    </a:lnTo>
                    <a:lnTo>
                      <a:pt x="128" y="264"/>
                    </a:lnTo>
                    <a:lnTo>
                      <a:pt x="114" y="253"/>
                    </a:lnTo>
                    <a:lnTo>
                      <a:pt x="100" y="241"/>
                    </a:lnTo>
                    <a:lnTo>
                      <a:pt x="87" y="228"/>
                    </a:lnTo>
                    <a:lnTo>
                      <a:pt x="76" y="213"/>
                    </a:lnTo>
                    <a:lnTo>
                      <a:pt x="65" y="198"/>
                    </a:lnTo>
                    <a:lnTo>
                      <a:pt x="57" y="181"/>
                    </a:lnTo>
                    <a:lnTo>
                      <a:pt x="50" y="164"/>
                    </a:lnTo>
                    <a:lnTo>
                      <a:pt x="45" y="145"/>
                    </a:lnTo>
                    <a:lnTo>
                      <a:pt x="41" y="127"/>
                    </a:lnTo>
                    <a:lnTo>
                      <a:pt x="39" y="109"/>
                    </a:lnTo>
                    <a:lnTo>
                      <a:pt x="40" y="91"/>
                    </a:lnTo>
                    <a:lnTo>
                      <a:pt x="40" y="40"/>
                    </a:lnTo>
                    <a:lnTo>
                      <a:pt x="752" y="40"/>
                    </a:lnTo>
                    <a:lnTo>
                      <a:pt x="801" y="40"/>
                    </a:lnTo>
                    <a:lnTo>
                      <a:pt x="809" y="41"/>
                    </a:lnTo>
                    <a:lnTo>
                      <a:pt x="833" y="43"/>
                    </a:lnTo>
                    <a:lnTo>
                      <a:pt x="858" y="47"/>
                    </a:lnTo>
                    <a:lnTo>
                      <a:pt x="883" y="53"/>
                    </a:lnTo>
                    <a:lnTo>
                      <a:pt x="907" y="60"/>
                    </a:lnTo>
                    <a:lnTo>
                      <a:pt x="930" y="70"/>
                    </a:lnTo>
                    <a:lnTo>
                      <a:pt x="952" y="80"/>
                    </a:lnTo>
                    <a:lnTo>
                      <a:pt x="974" y="93"/>
                    </a:lnTo>
                    <a:lnTo>
                      <a:pt x="995" y="107"/>
                    </a:lnTo>
                    <a:lnTo>
                      <a:pt x="1014" y="122"/>
                    </a:lnTo>
                    <a:lnTo>
                      <a:pt x="1032" y="139"/>
                    </a:lnTo>
                    <a:lnTo>
                      <a:pt x="1049" y="157"/>
                    </a:lnTo>
                    <a:lnTo>
                      <a:pt x="1065" y="177"/>
                    </a:lnTo>
                    <a:lnTo>
                      <a:pt x="1079" y="198"/>
                    </a:lnTo>
                    <a:lnTo>
                      <a:pt x="1092" y="219"/>
                    </a:lnTo>
                    <a:lnTo>
                      <a:pt x="1103" y="242"/>
                    </a:lnTo>
                    <a:lnTo>
                      <a:pt x="1112" y="265"/>
                    </a:lnTo>
                    <a:lnTo>
                      <a:pt x="1120" y="289"/>
                    </a:lnTo>
                    <a:lnTo>
                      <a:pt x="1126" y="312"/>
                    </a:lnTo>
                    <a:lnTo>
                      <a:pt x="1130" y="337"/>
                    </a:lnTo>
                    <a:lnTo>
                      <a:pt x="1132" y="362"/>
                    </a:lnTo>
                    <a:lnTo>
                      <a:pt x="1132" y="894"/>
                    </a:lnTo>
                    <a:lnTo>
                      <a:pt x="1132" y="916"/>
                    </a:lnTo>
                    <a:lnTo>
                      <a:pt x="1134" y="939"/>
                    </a:lnTo>
                    <a:lnTo>
                      <a:pt x="1138" y="961"/>
                    </a:lnTo>
                    <a:lnTo>
                      <a:pt x="1144" y="983"/>
                    </a:lnTo>
                    <a:lnTo>
                      <a:pt x="1152" y="1004"/>
                    </a:lnTo>
                    <a:lnTo>
                      <a:pt x="1161" y="1026"/>
                    </a:lnTo>
                    <a:lnTo>
                      <a:pt x="1172" y="1044"/>
                    </a:lnTo>
                    <a:lnTo>
                      <a:pt x="1186" y="1064"/>
                    </a:lnTo>
                    <a:lnTo>
                      <a:pt x="1201" y="1080"/>
                    </a:lnTo>
                    <a:lnTo>
                      <a:pt x="1217" y="1096"/>
                    </a:lnTo>
                    <a:lnTo>
                      <a:pt x="1234" y="1111"/>
                    </a:lnTo>
                    <a:lnTo>
                      <a:pt x="1253" y="1124"/>
                    </a:lnTo>
                    <a:lnTo>
                      <a:pt x="1271" y="1136"/>
                    </a:lnTo>
                    <a:lnTo>
                      <a:pt x="1293" y="1145"/>
                    </a:lnTo>
                    <a:lnTo>
                      <a:pt x="1315" y="1153"/>
                    </a:lnTo>
                    <a:lnTo>
                      <a:pt x="1336" y="1160"/>
                    </a:lnTo>
                    <a:lnTo>
                      <a:pt x="1359" y="1163"/>
                    </a:lnTo>
                    <a:lnTo>
                      <a:pt x="1373" y="1165"/>
                    </a:lnTo>
                    <a:lnTo>
                      <a:pt x="1373" y="1105"/>
                    </a:lnTo>
                    <a:lnTo>
                      <a:pt x="1359" y="1105"/>
                    </a:lnTo>
                    <a:lnTo>
                      <a:pt x="1340" y="1103"/>
                    </a:lnTo>
                    <a:lnTo>
                      <a:pt x="1322" y="1099"/>
                    </a:lnTo>
                    <a:lnTo>
                      <a:pt x="1305" y="1093"/>
                    </a:lnTo>
                    <a:lnTo>
                      <a:pt x="1287" y="1086"/>
                    </a:lnTo>
                    <a:lnTo>
                      <a:pt x="1271" y="1077"/>
                    </a:lnTo>
                    <a:lnTo>
                      <a:pt x="1257" y="1067"/>
                    </a:lnTo>
                    <a:lnTo>
                      <a:pt x="1243" y="1055"/>
                    </a:lnTo>
                    <a:lnTo>
                      <a:pt x="1229" y="1042"/>
                    </a:lnTo>
                    <a:lnTo>
                      <a:pt x="1218" y="1027"/>
                    </a:lnTo>
                    <a:lnTo>
                      <a:pt x="1208" y="1012"/>
                    </a:lnTo>
                    <a:lnTo>
                      <a:pt x="1199" y="995"/>
                    </a:lnTo>
                    <a:lnTo>
                      <a:pt x="1192" y="978"/>
                    </a:lnTo>
                    <a:lnTo>
                      <a:pt x="1187" y="959"/>
                    </a:lnTo>
                    <a:lnTo>
                      <a:pt x="1184" y="941"/>
                    </a:lnTo>
                    <a:lnTo>
                      <a:pt x="1182" y="923"/>
                    </a:lnTo>
                    <a:lnTo>
                      <a:pt x="1182" y="904"/>
                    </a:lnTo>
                    <a:lnTo>
                      <a:pt x="1182" y="362"/>
                    </a:lnTo>
                    <a:lnTo>
                      <a:pt x="1181" y="335"/>
                    </a:lnTo>
                    <a:lnTo>
                      <a:pt x="1177" y="310"/>
                    </a:lnTo>
                    <a:lnTo>
                      <a:pt x="1172" y="285"/>
                    </a:lnTo>
                    <a:lnTo>
                      <a:pt x="1164" y="259"/>
                    </a:lnTo>
                    <a:lnTo>
                      <a:pt x="1155" y="235"/>
                    </a:lnTo>
                    <a:lnTo>
                      <a:pt x="1144" y="211"/>
                    </a:lnTo>
                    <a:lnTo>
                      <a:pt x="1131" y="187"/>
                    </a:lnTo>
                    <a:lnTo>
                      <a:pt x="1118" y="165"/>
                    </a:lnTo>
                    <a:lnTo>
                      <a:pt x="1102" y="144"/>
                    </a:lnTo>
                    <a:lnTo>
                      <a:pt x="1085" y="124"/>
                    </a:lnTo>
                    <a:lnTo>
                      <a:pt x="1067" y="105"/>
                    </a:lnTo>
                    <a:lnTo>
                      <a:pt x="1047" y="88"/>
                    </a:lnTo>
                    <a:lnTo>
                      <a:pt x="1027" y="72"/>
                    </a:lnTo>
                    <a:lnTo>
                      <a:pt x="1005" y="58"/>
                    </a:lnTo>
                    <a:lnTo>
                      <a:pt x="983" y="44"/>
                    </a:lnTo>
                    <a:lnTo>
                      <a:pt x="959" y="33"/>
                    </a:lnTo>
                    <a:lnTo>
                      <a:pt x="935" y="23"/>
                    </a:lnTo>
                    <a:lnTo>
                      <a:pt x="909" y="15"/>
                    </a:lnTo>
                    <a:lnTo>
                      <a:pt x="883" y="8"/>
                    </a:lnTo>
                    <a:lnTo>
                      <a:pt x="858" y="4"/>
                    </a:lnTo>
                    <a:lnTo>
                      <a:pt x="831" y="1"/>
                    </a:lnTo>
                    <a:lnTo>
                      <a:pt x="811" y="0"/>
                    </a:lnTo>
                    <a:lnTo>
                      <a:pt x="0" y="0"/>
                    </a:lnTo>
                    <a:lnTo>
                      <a:pt x="0" y="91"/>
                    </a:lnTo>
                    <a:lnTo>
                      <a:pt x="1" y="111"/>
                    </a:lnTo>
                    <a:lnTo>
                      <a:pt x="3" y="132"/>
                    </a:lnTo>
                    <a:lnTo>
                      <a:pt x="7" y="152"/>
                    </a:lnTo>
                    <a:lnTo>
                      <a:pt x="14" y="172"/>
                    </a:lnTo>
                    <a:lnTo>
                      <a:pt x="21" y="192"/>
                    </a:lnTo>
                    <a:lnTo>
                      <a:pt x="31" y="211"/>
                    </a:lnTo>
                    <a:lnTo>
                      <a:pt x="42" y="229"/>
                    </a:lnTo>
                    <a:lnTo>
                      <a:pt x="54" y="245"/>
                    </a:lnTo>
                    <a:lnTo>
                      <a:pt x="69" y="261"/>
                    </a:lnTo>
                    <a:lnTo>
                      <a:pt x="84" y="275"/>
                    </a:lnTo>
                    <a:lnTo>
                      <a:pt x="100" y="288"/>
                    </a:lnTo>
                    <a:lnTo>
                      <a:pt x="117" y="299"/>
                    </a:lnTo>
                    <a:lnTo>
                      <a:pt x="136" y="308"/>
                    </a:lnTo>
                    <a:lnTo>
                      <a:pt x="155" y="316"/>
                    </a:lnTo>
                    <a:lnTo>
                      <a:pt x="175" y="323"/>
                    </a:lnTo>
                    <a:lnTo>
                      <a:pt x="196" y="328"/>
                    </a:lnTo>
                    <a:lnTo>
                      <a:pt x="216" y="331"/>
                    </a:lnTo>
                    <a:lnTo>
                      <a:pt x="230" y="331"/>
                    </a:lnTo>
                    <a:lnTo>
                      <a:pt x="491" y="331"/>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31763" name="Freeform 20"/>
              <p:cNvSpPr>
                <a:spLocks/>
              </p:cNvSpPr>
              <p:nvPr/>
            </p:nvSpPr>
            <p:spPr bwMode="auto">
              <a:xfrm>
                <a:off x="3456" y="1893"/>
                <a:ext cx="700" cy="1106"/>
              </a:xfrm>
              <a:custGeom>
                <a:avLst/>
                <a:gdLst>
                  <a:gd name="T0" fmla="*/ 489 w 700"/>
                  <a:gd name="T1" fmla="*/ 40 h 1106"/>
                  <a:gd name="T2" fmla="*/ 699 w 700"/>
                  <a:gd name="T3" fmla="*/ 40 h 1106"/>
                  <a:gd name="T4" fmla="*/ 699 w 700"/>
                  <a:gd name="T5" fmla="*/ 0 h 1106"/>
                  <a:gd name="T6" fmla="*/ 439 w 700"/>
                  <a:gd name="T7" fmla="*/ 0 h 1106"/>
                  <a:gd name="T8" fmla="*/ 439 w 700"/>
                  <a:gd name="T9" fmla="*/ 733 h 1106"/>
                  <a:gd name="T10" fmla="*/ 439 w 700"/>
                  <a:gd name="T11" fmla="*/ 749 h 1106"/>
                  <a:gd name="T12" fmla="*/ 437 w 700"/>
                  <a:gd name="T13" fmla="*/ 773 h 1106"/>
                  <a:gd name="T14" fmla="*/ 433 w 700"/>
                  <a:gd name="T15" fmla="*/ 798 h 1106"/>
                  <a:gd name="T16" fmla="*/ 427 w 700"/>
                  <a:gd name="T17" fmla="*/ 821 h 1106"/>
                  <a:gd name="T18" fmla="*/ 420 w 700"/>
                  <a:gd name="T19" fmla="*/ 844 h 1106"/>
                  <a:gd name="T20" fmla="*/ 411 w 700"/>
                  <a:gd name="T21" fmla="*/ 866 h 1106"/>
                  <a:gd name="T22" fmla="*/ 401 w 700"/>
                  <a:gd name="T23" fmla="*/ 888 h 1106"/>
                  <a:gd name="T24" fmla="*/ 388 w 700"/>
                  <a:gd name="T25" fmla="*/ 908 h 1106"/>
                  <a:gd name="T26" fmla="*/ 374 w 700"/>
                  <a:gd name="T27" fmla="*/ 928 h 1106"/>
                  <a:gd name="T28" fmla="*/ 359 w 700"/>
                  <a:gd name="T29" fmla="*/ 947 h 1106"/>
                  <a:gd name="T30" fmla="*/ 342 w 700"/>
                  <a:gd name="T31" fmla="*/ 965 h 1106"/>
                  <a:gd name="T32" fmla="*/ 324 w 700"/>
                  <a:gd name="T33" fmla="*/ 981 h 1106"/>
                  <a:gd name="T34" fmla="*/ 304 w 700"/>
                  <a:gd name="T35" fmla="*/ 996 h 1106"/>
                  <a:gd name="T36" fmla="*/ 285 w 700"/>
                  <a:gd name="T37" fmla="*/ 1009 h 1106"/>
                  <a:gd name="T38" fmla="*/ 264 w 700"/>
                  <a:gd name="T39" fmla="*/ 1020 h 1106"/>
                  <a:gd name="T40" fmla="*/ 242 w 700"/>
                  <a:gd name="T41" fmla="*/ 1031 h 1106"/>
                  <a:gd name="T42" fmla="*/ 219 w 700"/>
                  <a:gd name="T43" fmla="*/ 1039 h 1106"/>
                  <a:gd name="T44" fmla="*/ 195 w 700"/>
                  <a:gd name="T45" fmla="*/ 1045 h 1106"/>
                  <a:gd name="T46" fmla="*/ 173 w 700"/>
                  <a:gd name="T47" fmla="*/ 1051 h 1106"/>
                  <a:gd name="T48" fmla="*/ 148 w 700"/>
                  <a:gd name="T49" fmla="*/ 1053 h 1106"/>
                  <a:gd name="T50" fmla="*/ 124 w 700"/>
                  <a:gd name="T51" fmla="*/ 1055 h 1106"/>
                  <a:gd name="T52" fmla="*/ 0 w 700"/>
                  <a:gd name="T53" fmla="*/ 1055 h 1106"/>
                  <a:gd name="T54" fmla="*/ 0 w 700"/>
                  <a:gd name="T55" fmla="*/ 1105 h 1106"/>
                  <a:gd name="T56" fmla="*/ 100 w 700"/>
                  <a:gd name="T57" fmla="*/ 1105 h 1106"/>
                  <a:gd name="T58" fmla="*/ 127 w 700"/>
                  <a:gd name="T59" fmla="*/ 1104 h 1106"/>
                  <a:gd name="T60" fmla="*/ 154 w 700"/>
                  <a:gd name="T61" fmla="*/ 1101 h 1106"/>
                  <a:gd name="T62" fmla="*/ 179 w 700"/>
                  <a:gd name="T63" fmla="*/ 1096 h 1106"/>
                  <a:gd name="T64" fmla="*/ 205 w 700"/>
                  <a:gd name="T65" fmla="*/ 1090 h 1106"/>
                  <a:gd name="T66" fmla="*/ 231 w 700"/>
                  <a:gd name="T67" fmla="*/ 1081 h 1106"/>
                  <a:gd name="T68" fmla="*/ 256 w 700"/>
                  <a:gd name="T69" fmla="*/ 1071 h 1106"/>
                  <a:gd name="T70" fmla="*/ 281 w 700"/>
                  <a:gd name="T71" fmla="*/ 1059 h 1106"/>
                  <a:gd name="T72" fmla="*/ 303 w 700"/>
                  <a:gd name="T73" fmla="*/ 1046 h 1106"/>
                  <a:gd name="T74" fmla="*/ 325 w 700"/>
                  <a:gd name="T75" fmla="*/ 1031 h 1106"/>
                  <a:gd name="T76" fmla="*/ 346 w 700"/>
                  <a:gd name="T77" fmla="*/ 1015 h 1106"/>
                  <a:gd name="T78" fmla="*/ 367 w 700"/>
                  <a:gd name="T79" fmla="*/ 998 h 1106"/>
                  <a:gd name="T80" fmla="*/ 386 w 700"/>
                  <a:gd name="T81" fmla="*/ 978 h 1106"/>
                  <a:gd name="T82" fmla="*/ 403 w 700"/>
                  <a:gd name="T83" fmla="*/ 958 h 1106"/>
                  <a:gd name="T84" fmla="*/ 419 w 700"/>
                  <a:gd name="T85" fmla="*/ 936 h 1106"/>
                  <a:gd name="T86" fmla="*/ 433 w 700"/>
                  <a:gd name="T87" fmla="*/ 914 h 1106"/>
                  <a:gd name="T88" fmla="*/ 447 w 700"/>
                  <a:gd name="T89" fmla="*/ 890 h 1106"/>
                  <a:gd name="T90" fmla="*/ 458 w 700"/>
                  <a:gd name="T91" fmla="*/ 866 h 1106"/>
                  <a:gd name="T92" fmla="*/ 467 w 700"/>
                  <a:gd name="T93" fmla="*/ 841 h 1106"/>
                  <a:gd name="T94" fmla="*/ 475 w 700"/>
                  <a:gd name="T95" fmla="*/ 816 h 1106"/>
                  <a:gd name="T96" fmla="*/ 482 w 700"/>
                  <a:gd name="T97" fmla="*/ 790 h 1106"/>
                  <a:gd name="T98" fmla="*/ 487 w 700"/>
                  <a:gd name="T99" fmla="*/ 763 h 1106"/>
                  <a:gd name="T100" fmla="*/ 489 w 700"/>
                  <a:gd name="T101" fmla="*/ 736 h 1106"/>
                  <a:gd name="T102" fmla="*/ 489 w 700"/>
                  <a:gd name="T103" fmla="*/ 733 h 1106"/>
                  <a:gd name="T104" fmla="*/ 489 w 700"/>
                  <a:gd name="T105" fmla="*/ 40 h 11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00" h="1106">
                    <a:moveTo>
                      <a:pt x="489" y="40"/>
                    </a:moveTo>
                    <a:lnTo>
                      <a:pt x="699" y="40"/>
                    </a:lnTo>
                    <a:lnTo>
                      <a:pt x="699" y="0"/>
                    </a:lnTo>
                    <a:lnTo>
                      <a:pt x="439" y="0"/>
                    </a:lnTo>
                    <a:lnTo>
                      <a:pt x="439" y="733"/>
                    </a:lnTo>
                    <a:lnTo>
                      <a:pt x="439" y="749"/>
                    </a:lnTo>
                    <a:lnTo>
                      <a:pt x="437" y="773"/>
                    </a:lnTo>
                    <a:lnTo>
                      <a:pt x="433" y="798"/>
                    </a:lnTo>
                    <a:lnTo>
                      <a:pt x="427" y="821"/>
                    </a:lnTo>
                    <a:lnTo>
                      <a:pt x="420" y="844"/>
                    </a:lnTo>
                    <a:lnTo>
                      <a:pt x="411" y="866"/>
                    </a:lnTo>
                    <a:lnTo>
                      <a:pt x="401" y="888"/>
                    </a:lnTo>
                    <a:lnTo>
                      <a:pt x="388" y="908"/>
                    </a:lnTo>
                    <a:lnTo>
                      <a:pt x="374" y="928"/>
                    </a:lnTo>
                    <a:lnTo>
                      <a:pt x="359" y="947"/>
                    </a:lnTo>
                    <a:lnTo>
                      <a:pt x="342" y="965"/>
                    </a:lnTo>
                    <a:lnTo>
                      <a:pt x="324" y="981"/>
                    </a:lnTo>
                    <a:lnTo>
                      <a:pt x="304" y="996"/>
                    </a:lnTo>
                    <a:lnTo>
                      <a:pt x="285" y="1009"/>
                    </a:lnTo>
                    <a:lnTo>
                      <a:pt x="264" y="1020"/>
                    </a:lnTo>
                    <a:lnTo>
                      <a:pt x="242" y="1031"/>
                    </a:lnTo>
                    <a:lnTo>
                      <a:pt x="219" y="1039"/>
                    </a:lnTo>
                    <a:lnTo>
                      <a:pt x="195" y="1045"/>
                    </a:lnTo>
                    <a:lnTo>
                      <a:pt x="173" y="1051"/>
                    </a:lnTo>
                    <a:lnTo>
                      <a:pt x="148" y="1053"/>
                    </a:lnTo>
                    <a:lnTo>
                      <a:pt x="124" y="1055"/>
                    </a:lnTo>
                    <a:lnTo>
                      <a:pt x="0" y="1055"/>
                    </a:lnTo>
                    <a:lnTo>
                      <a:pt x="0" y="1105"/>
                    </a:lnTo>
                    <a:lnTo>
                      <a:pt x="100" y="1105"/>
                    </a:lnTo>
                    <a:lnTo>
                      <a:pt x="127" y="1104"/>
                    </a:lnTo>
                    <a:lnTo>
                      <a:pt x="154" y="1101"/>
                    </a:lnTo>
                    <a:lnTo>
                      <a:pt x="179" y="1096"/>
                    </a:lnTo>
                    <a:lnTo>
                      <a:pt x="205" y="1090"/>
                    </a:lnTo>
                    <a:lnTo>
                      <a:pt x="231" y="1081"/>
                    </a:lnTo>
                    <a:lnTo>
                      <a:pt x="256" y="1071"/>
                    </a:lnTo>
                    <a:lnTo>
                      <a:pt x="281" y="1059"/>
                    </a:lnTo>
                    <a:lnTo>
                      <a:pt x="303" y="1046"/>
                    </a:lnTo>
                    <a:lnTo>
                      <a:pt x="325" y="1031"/>
                    </a:lnTo>
                    <a:lnTo>
                      <a:pt x="346" y="1015"/>
                    </a:lnTo>
                    <a:lnTo>
                      <a:pt x="367" y="998"/>
                    </a:lnTo>
                    <a:lnTo>
                      <a:pt x="386" y="978"/>
                    </a:lnTo>
                    <a:lnTo>
                      <a:pt x="403" y="958"/>
                    </a:lnTo>
                    <a:lnTo>
                      <a:pt x="419" y="936"/>
                    </a:lnTo>
                    <a:lnTo>
                      <a:pt x="433" y="914"/>
                    </a:lnTo>
                    <a:lnTo>
                      <a:pt x="447" y="890"/>
                    </a:lnTo>
                    <a:lnTo>
                      <a:pt x="458" y="866"/>
                    </a:lnTo>
                    <a:lnTo>
                      <a:pt x="467" y="841"/>
                    </a:lnTo>
                    <a:lnTo>
                      <a:pt x="475" y="816"/>
                    </a:lnTo>
                    <a:lnTo>
                      <a:pt x="482" y="790"/>
                    </a:lnTo>
                    <a:lnTo>
                      <a:pt x="487" y="763"/>
                    </a:lnTo>
                    <a:lnTo>
                      <a:pt x="489" y="736"/>
                    </a:lnTo>
                    <a:lnTo>
                      <a:pt x="489" y="733"/>
                    </a:lnTo>
                    <a:lnTo>
                      <a:pt x="489" y="4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31764" name="Freeform 21"/>
              <p:cNvSpPr>
                <a:spLocks/>
              </p:cNvSpPr>
              <p:nvPr/>
            </p:nvSpPr>
            <p:spPr bwMode="auto">
              <a:xfrm>
                <a:off x="1272" y="1327"/>
                <a:ext cx="2199" cy="2248"/>
              </a:xfrm>
              <a:custGeom>
                <a:avLst/>
                <a:gdLst>
                  <a:gd name="T0" fmla="*/ 2198 w 2199"/>
                  <a:gd name="T1" fmla="*/ 1240 h 2248"/>
                  <a:gd name="T2" fmla="*/ 2198 w 2199"/>
                  <a:gd name="T3" fmla="*/ 2247 h 2248"/>
                  <a:gd name="T4" fmla="*/ 0 w 2199"/>
                  <a:gd name="T5" fmla="*/ 2247 h 2248"/>
                  <a:gd name="T6" fmla="*/ 0 w 2199"/>
                  <a:gd name="T7" fmla="*/ 0 h 2248"/>
                  <a:gd name="T8" fmla="*/ 2198 w 2199"/>
                  <a:gd name="T9" fmla="*/ 0 h 2248"/>
                  <a:gd name="T10" fmla="*/ 2198 w 2199"/>
                  <a:gd name="T11" fmla="*/ 584 h 2248"/>
                  <a:gd name="T12" fmla="*/ 2158 w 2199"/>
                  <a:gd name="T13" fmla="*/ 584 h 2248"/>
                  <a:gd name="T14" fmla="*/ 2158 w 2199"/>
                  <a:gd name="T15" fmla="*/ 41 h 2248"/>
                  <a:gd name="T16" fmla="*/ 41 w 2199"/>
                  <a:gd name="T17" fmla="*/ 41 h 2248"/>
                  <a:gd name="T18" fmla="*/ 41 w 2199"/>
                  <a:gd name="T19" fmla="*/ 2207 h 2248"/>
                  <a:gd name="T20" fmla="*/ 2158 w 2199"/>
                  <a:gd name="T21" fmla="*/ 2207 h 2248"/>
                  <a:gd name="T22" fmla="*/ 2158 w 2199"/>
                  <a:gd name="T23" fmla="*/ 1220 h 2248"/>
                  <a:gd name="T24" fmla="*/ 2198 w 2199"/>
                  <a:gd name="T25" fmla="*/ 1240 h 22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99" h="2248">
                    <a:moveTo>
                      <a:pt x="2198" y="1240"/>
                    </a:moveTo>
                    <a:lnTo>
                      <a:pt x="2198" y="2247"/>
                    </a:lnTo>
                    <a:lnTo>
                      <a:pt x="0" y="2247"/>
                    </a:lnTo>
                    <a:lnTo>
                      <a:pt x="0" y="0"/>
                    </a:lnTo>
                    <a:lnTo>
                      <a:pt x="2198" y="0"/>
                    </a:lnTo>
                    <a:lnTo>
                      <a:pt x="2198" y="584"/>
                    </a:lnTo>
                    <a:lnTo>
                      <a:pt x="2158" y="584"/>
                    </a:lnTo>
                    <a:lnTo>
                      <a:pt x="2158" y="41"/>
                    </a:lnTo>
                    <a:lnTo>
                      <a:pt x="41" y="41"/>
                    </a:lnTo>
                    <a:lnTo>
                      <a:pt x="41" y="2207"/>
                    </a:lnTo>
                    <a:lnTo>
                      <a:pt x="2158" y="2207"/>
                    </a:lnTo>
                    <a:lnTo>
                      <a:pt x="2158" y="1220"/>
                    </a:lnTo>
                    <a:lnTo>
                      <a:pt x="2198" y="124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grpSp>
        <p:sp>
          <p:nvSpPr>
            <p:cNvPr id="31754" name="Rectangle 22"/>
            <p:cNvSpPr>
              <a:spLocks noChangeArrowheads="1"/>
            </p:cNvSpPr>
            <p:nvPr/>
          </p:nvSpPr>
          <p:spPr bwMode="auto">
            <a:xfrm>
              <a:off x="1385" y="1462"/>
              <a:ext cx="1931" cy="2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spcBef>
                  <a:spcPct val="0"/>
                </a:spcBef>
                <a:spcAft>
                  <a:spcPct val="0"/>
                </a:spcAft>
              </a:pPr>
              <a:r>
                <a:rPr lang="en-US" altLang="en-US" sz="2800" b="1">
                  <a:solidFill>
                    <a:srgbClr val="000000"/>
                  </a:solidFill>
                </a:rPr>
                <a:t>TRANSACTION 3</a:t>
              </a:r>
            </a:p>
            <a:p>
              <a:pPr algn="ctr" fontAlgn="base">
                <a:spcBef>
                  <a:spcPct val="0"/>
                </a:spcBef>
                <a:spcAft>
                  <a:spcPct val="0"/>
                </a:spcAft>
              </a:pPr>
              <a:endParaRPr lang="en-US" altLang="en-US" sz="2800" b="1">
                <a:solidFill>
                  <a:srgbClr val="000000"/>
                </a:solidFill>
              </a:endParaRPr>
            </a:p>
            <a:p>
              <a:pPr algn="ctr" fontAlgn="base">
                <a:spcBef>
                  <a:spcPct val="0"/>
                </a:spcBef>
                <a:spcAft>
                  <a:spcPct val="0"/>
                </a:spcAft>
              </a:pPr>
              <a:endParaRPr lang="en-US" altLang="en-US" sz="2800" b="1">
                <a:solidFill>
                  <a:srgbClr val="000000"/>
                </a:solidFill>
              </a:endParaRPr>
            </a:p>
            <a:p>
              <a:pPr algn="ctr" fontAlgn="base">
                <a:spcBef>
                  <a:spcPct val="0"/>
                </a:spcBef>
                <a:spcAft>
                  <a:spcPct val="0"/>
                </a:spcAft>
              </a:pPr>
              <a:r>
                <a:rPr lang="en-US" altLang="en-US" sz="3000" b="1" i="1">
                  <a:solidFill>
                    <a:srgbClr val="CC0000"/>
                  </a:solidFill>
                </a:rPr>
                <a:t>Accepting</a:t>
              </a:r>
            </a:p>
            <a:p>
              <a:pPr algn="ctr" fontAlgn="base">
                <a:spcBef>
                  <a:spcPct val="0"/>
                </a:spcBef>
                <a:spcAft>
                  <a:spcPct val="0"/>
                </a:spcAft>
              </a:pPr>
              <a:r>
                <a:rPr lang="en-US" altLang="en-US" sz="3000" b="1" i="1">
                  <a:solidFill>
                    <a:srgbClr val="CC0000"/>
                  </a:solidFill>
                </a:rPr>
                <a:t>Deposits</a:t>
              </a:r>
              <a:endParaRPr lang="en-US" altLang="en-US" sz="3000" b="1">
                <a:solidFill>
                  <a:srgbClr val="CC0000"/>
                </a:solidFill>
              </a:endParaRPr>
            </a:p>
            <a:p>
              <a:pPr algn="ctr" fontAlgn="base">
                <a:spcBef>
                  <a:spcPct val="0"/>
                </a:spcBef>
                <a:spcAft>
                  <a:spcPct val="0"/>
                </a:spcAft>
              </a:pPr>
              <a:r>
                <a:rPr lang="en-US" altLang="en-US" sz="3200" b="1">
                  <a:solidFill>
                    <a:srgbClr val="000000"/>
                  </a:solidFill>
                </a:rPr>
                <a:t>$100,000 Cash</a:t>
              </a:r>
            </a:p>
          </p:txBody>
        </p:sp>
      </p:grpSp>
    </p:spTree>
    <p:extLst>
      <p:ext uri="{BB962C8B-B14F-4D97-AF65-F5344CB8AC3E}">
        <p14:creationId xmlns:p14="http://schemas.microsoft.com/office/powerpoint/2010/main" val="81756899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6570"/>
                                        </p:tgtEl>
                                        <p:attrNameLst>
                                          <p:attrName>style.visibility</p:attrName>
                                        </p:attrNameLst>
                                      </p:cBhvr>
                                      <p:to>
                                        <p:strVal val="visible"/>
                                      </p:to>
                                    </p:set>
                                    <p:anim calcmode="lin" valueType="num">
                                      <p:cBhvr additive="base">
                                        <p:cTn id="7" dur="500" fill="hold"/>
                                        <p:tgtEl>
                                          <p:spTgt spid="66570"/>
                                        </p:tgtEl>
                                        <p:attrNameLst>
                                          <p:attrName>ppt_x</p:attrName>
                                        </p:attrNameLst>
                                      </p:cBhvr>
                                      <p:tavLst>
                                        <p:tav tm="0">
                                          <p:val>
                                            <p:strVal val="1+#ppt_w/2"/>
                                          </p:val>
                                        </p:tav>
                                        <p:tav tm="100000">
                                          <p:val>
                                            <p:strVal val="#ppt_x"/>
                                          </p:val>
                                        </p:tav>
                                      </p:tavLst>
                                    </p:anim>
                                    <p:anim calcmode="lin" valueType="num">
                                      <p:cBhvr additive="base">
                                        <p:cTn id="8" dur="500" fill="hold"/>
                                        <p:tgtEl>
                                          <p:spTgt spid="665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2"/>
          <p:cNvGrpSpPr>
            <a:grpSpLocks/>
          </p:cNvGrpSpPr>
          <p:nvPr/>
        </p:nvGrpSpPr>
        <p:grpSpPr bwMode="auto">
          <a:xfrm>
            <a:off x="1833563" y="1665288"/>
            <a:ext cx="6954837" cy="3743325"/>
            <a:chOff x="488" y="977"/>
            <a:chExt cx="4784" cy="2358"/>
          </a:xfrm>
        </p:grpSpPr>
        <p:sp>
          <p:nvSpPr>
            <p:cNvPr id="32776" name="Line 3"/>
            <p:cNvSpPr>
              <a:spLocks noChangeShapeType="1"/>
            </p:cNvSpPr>
            <p:nvPr/>
          </p:nvSpPr>
          <p:spPr bwMode="auto">
            <a:xfrm>
              <a:off x="488" y="977"/>
              <a:ext cx="478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sp>
          <p:nvSpPr>
            <p:cNvPr id="32777" name="Line 4"/>
            <p:cNvSpPr>
              <a:spLocks noChangeShapeType="1"/>
            </p:cNvSpPr>
            <p:nvPr/>
          </p:nvSpPr>
          <p:spPr bwMode="auto">
            <a:xfrm>
              <a:off x="2884" y="985"/>
              <a:ext cx="0" cy="23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grpSp>
      <p:sp>
        <p:nvSpPr>
          <p:cNvPr id="67589" name="Rectangle 5"/>
          <p:cNvSpPr>
            <a:spLocks noChangeArrowheads="1"/>
          </p:cNvSpPr>
          <p:nvPr/>
        </p:nvSpPr>
        <p:spPr bwMode="auto">
          <a:xfrm>
            <a:off x="1760538" y="1808163"/>
            <a:ext cx="3332162"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200" b="1">
                <a:solidFill>
                  <a:srgbClr val="000000"/>
                </a:solidFill>
              </a:rPr>
              <a:t>Cash		  </a:t>
            </a:r>
            <a:r>
              <a:rPr lang="en-US" altLang="en-US" sz="2200" b="1">
                <a:solidFill>
                  <a:srgbClr val="CC0000"/>
                </a:solidFill>
              </a:rPr>
              <a:t>$110,000</a:t>
            </a:r>
          </a:p>
          <a:p>
            <a:pPr fontAlgn="base">
              <a:spcBef>
                <a:spcPct val="0"/>
              </a:spcBef>
              <a:spcAft>
                <a:spcPct val="0"/>
              </a:spcAft>
            </a:pPr>
            <a:r>
              <a:rPr lang="en-US" altLang="en-US" sz="2200" b="1">
                <a:solidFill>
                  <a:srgbClr val="000000"/>
                </a:solidFill>
              </a:rPr>
              <a:t>Property</a:t>
            </a:r>
            <a:r>
              <a:rPr lang="en-US" altLang="en-US" sz="2200" b="1">
                <a:solidFill>
                  <a:srgbClr val="FF6600"/>
                </a:solidFill>
              </a:rPr>
              <a:t>	    </a:t>
            </a:r>
            <a:r>
              <a:rPr lang="en-US" altLang="en-US" sz="2200" b="1">
                <a:solidFill>
                  <a:srgbClr val="000000"/>
                </a:solidFill>
              </a:rPr>
              <a:t>240,000</a:t>
            </a:r>
          </a:p>
        </p:txBody>
      </p:sp>
      <p:sp>
        <p:nvSpPr>
          <p:cNvPr id="67590" name="Rectangle 6"/>
          <p:cNvSpPr>
            <a:spLocks noChangeArrowheads="1"/>
          </p:cNvSpPr>
          <p:nvPr/>
        </p:nvSpPr>
        <p:spPr bwMode="auto">
          <a:xfrm>
            <a:off x="5267325" y="1808163"/>
            <a:ext cx="3587750" cy="109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200" b="1">
                <a:solidFill>
                  <a:srgbClr val="000000"/>
                </a:solidFill>
              </a:rPr>
              <a:t>Checkable </a:t>
            </a:r>
          </a:p>
          <a:p>
            <a:pPr fontAlgn="base">
              <a:spcBef>
                <a:spcPct val="0"/>
              </a:spcBef>
              <a:spcAft>
                <a:spcPct val="0"/>
              </a:spcAft>
            </a:pPr>
            <a:r>
              <a:rPr lang="en-US" altLang="en-US" sz="2200" b="1">
                <a:solidFill>
                  <a:srgbClr val="000000"/>
                </a:solidFill>
              </a:rPr>
              <a:t>  Deposits	     </a:t>
            </a:r>
            <a:r>
              <a:rPr lang="en-US" altLang="en-US" sz="2200" b="1">
                <a:solidFill>
                  <a:srgbClr val="CC0000"/>
                </a:solidFill>
              </a:rPr>
              <a:t>$100,000</a:t>
            </a:r>
          </a:p>
          <a:p>
            <a:pPr fontAlgn="base">
              <a:spcBef>
                <a:spcPct val="0"/>
              </a:spcBef>
              <a:spcAft>
                <a:spcPct val="0"/>
              </a:spcAft>
            </a:pPr>
            <a:r>
              <a:rPr lang="en-US" altLang="en-US" sz="2200" b="1">
                <a:solidFill>
                  <a:srgbClr val="000000"/>
                </a:solidFill>
              </a:rPr>
              <a:t>Capital Stock        250,000</a:t>
            </a:r>
          </a:p>
        </p:txBody>
      </p:sp>
      <p:sp>
        <p:nvSpPr>
          <p:cNvPr id="32773" name="Rectangle 7"/>
          <p:cNvSpPr>
            <a:spLocks noChangeArrowheads="1"/>
          </p:cNvSpPr>
          <p:nvPr/>
        </p:nvSpPr>
        <p:spPr bwMode="auto">
          <a:xfrm>
            <a:off x="2462213" y="95250"/>
            <a:ext cx="5470525"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lnSpc>
                <a:spcPct val="80000"/>
              </a:lnSpc>
              <a:spcBef>
                <a:spcPct val="0"/>
              </a:spcBef>
              <a:spcAft>
                <a:spcPct val="0"/>
              </a:spcAft>
            </a:pPr>
            <a:r>
              <a:rPr lang="en-US" altLang="en-US" sz="4000" b="1">
                <a:solidFill>
                  <a:srgbClr val="000099"/>
                </a:solidFill>
              </a:rPr>
              <a:t>FORMATION OF A</a:t>
            </a:r>
          </a:p>
          <a:p>
            <a:pPr algn="ctr" fontAlgn="base">
              <a:lnSpc>
                <a:spcPct val="80000"/>
              </a:lnSpc>
              <a:spcBef>
                <a:spcPct val="0"/>
              </a:spcBef>
              <a:spcAft>
                <a:spcPct val="0"/>
              </a:spcAft>
            </a:pPr>
            <a:r>
              <a:rPr lang="en-US" altLang="en-US" sz="4000" b="1">
                <a:solidFill>
                  <a:srgbClr val="000099"/>
                </a:solidFill>
              </a:rPr>
              <a:t>COMMERCIAL BANK</a:t>
            </a:r>
          </a:p>
        </p:txBody>
      </p:sp>
      <p:sp>
        <p:nvSpPr>
          <p:cNvPr id="32774" name="Rectangle 8"/>
          <p:cNvSpPr>
            <a:spLocks noChangeArrowheads="1"/>
          </p:cNvSpPr>
          <p:nvPr/>
        </p:nvSpPr>
        <p:spPr bwMode="auto">
          <a:xfrm>
            <a:off x="1733550" y="1304925"/>
            <a:ext cx="12001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000" b="1">
                <a:solidFill>
                  <a:srgbClr val="000000"/>
                </a:solidFill>
              </a:rPr>
              <a:t>ASSETS</a:t>
            </a:r>
          </a:p>
        </p:txBody>
      </p:sp>
      <p:sp>
        <p:nvSpPr>
          <p:cNvPr id="32775" name="Rectangle 9"/>
          <p:cNvSpPr>
            <a:spLocks noChangeArrowheads="1"/>
          </p:cNvSpPr>
          <p:nvPr/>
        </p:nvSpPr>
        <p:spPr bwMode="auto">
          <a:xfrm>
            <a:off x="6632575" y="1000125"/>
            <a:ext cx="22574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fontAlgn="base">
              <a:spcBef>
                <a:spcPct val="0"/>
              </a:spcBef>
              <a:spcAft>
                <a:spcPct val="0"/>
              </a:spcAft>
            </a:pPr>
            <a:r>
              <a:rPr lang="en-US" altLang="en-US" sz="2000" b="1">
                <a:solidFill>
                  <a:srgbClr val="000000"/>
                </a:solidFill>
              </a:rPr>
              <a:t>LIABILITIES AND</a:t>
            </a:r>
          </a:p>
          <a:p>
            <a:pPr algn="r" fontAlgn="base">
              <a:spcBef>
                <a:spcPct val="0"/>
              </a:spcBef>
              <a:spcAft>
                <a:spcPct val="0"/>
              </a:spcAft>
            </a:pPr>
            <a:r>
              <a:rPr lang="en-US" altLang="en-US" sz="2000" b="1">
                <a:solidFill>
                  <a:srgbClr val="000000"/>
                </a:solidFill>
              </a:rPr>
              <a:t>NET WORTH</a:t>
            </a:r>
          </a:p>
        </p:txBody>
      </p:sp>
    </p:spTree>
    <p:extLst>
      <p:ext uri="{BB962C8B-B14F-4D97-AF65-F5344CB8AC3E}">
        <p14:creationId xmlns:p14="http://schemas.microsoft.com/office/powerpoint/2010/main" val="205506241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589"/>
                                        </p:tgtEl>
                                        <p:attrNameLst>
                                          <p:attrName>style.visibility</p:attrName>
                                        </p:attrNameLst>
                                      </p:cBhvr>
                                      <p:to>
                                        <p:strVal val="visible"/>
                                      </p:to>
                                    </p:set>
                                    <p:animEffect transition="in" filter="wipe(left)">
                                      <p:cBhvr>
                                        <p:cTn id="7" dur="500"/>
                                        <p:tgtEl>
                                          <p:spTgt spid="6758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7590"/>
                                        </p:tgtEl>
                                        <p:attrNameLst>
                                          <p:attrName>style.visibility</p:attrName>
                                        </p:attrNameLst>
                                      </p:cBhvr>
                                      <p:to>
                                        <p:strVal val="visible"/>
                                      </p:to>
                                    </p:set>
                                    <p:animEffect transition="in" filter="wipe(left)">
                                      <p:cBhvr>
                                        <p:cTn id="10" dur="500"/>
                                        <p:tgtEl>
                                          <p:spTgt spid="67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autoUpdateAnimBg="0"/>
      <p:bldP spid="67590"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1833563" y="1665288"/>
            <a:ext cx="6954837" cy="3743325"/>
            <a:chOff x="488" y="977"/>
            <a:chExt cx="4784" cy="2358"/>
          </a:xfrm>
        </p:grpSpPr>
        <p:sp>
          <p:nvSpPr>
            <p:cNvPr id="33810" name="Line 3"/>
            <p:cNvSpPr>
              <a:spLocks noChangeShapeType="1"/>
            </p:cNvSpPr>
            <p:nvPr/>
          </p:nvSpPr>
          <p:spPr bwMode="auto">
            <a:xfrm>
              <a:off x="488" y="977"/>
              <a:ext cx="478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sp>
          <p:nvSpPr>
            <p:cNvPr id="33811" name="Line 4"/>
            <p:cNvSpPr>
              <a:spLocks noChangeShapeType="1"/>
            </p:cNvSpPr>
            <p:nvPr/>
          </p:nvSpPr>
          <p:spPr bwMode="auto">
            <a:xfrm>
              <a:off x="2884" y="985"/>
              <a:ext cx="0" cy="23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grpSp>
      <p:sp>
        <p:nvSpPr>
          <p:cNvPr id="33795" name="Rectangle 5"/>
          <p:cNvSpPr>
            <a:spLocks noChangeArrowheads="1"/>
          </p:cNvSpPr>
          <p:nvPr/>
        </p:nvSpPr>
        <p:spPr bwMode="auto">
          <a:xfrm>
            <a:off x="1760538" y="1808163"/>
            <a:ext cx="3332162"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200" b="1">
                <a:solidFill>
                  <a:srgbClr val="000000"/>
                </a:solidFill>
              </a:rPr>
              <a:t>Cash		  </a:t>
            </a:r>
            <a:r>
              <a:rPr lang="en-US" altLang="en-US" sz="2200" b="1">
                <a:solidFill>
                  <a:srgbClr val="CC0000"/>
                </a:solidFill>
              </a:rPr>
              <a:t>$110,000</a:t>
            </a:r>
          </a:p>
          <a:p>
            <a:pPr fontAlgn="base">
              <a:spcBef>
                <a:spcPct val="0"/>
              </a:spcBef>
              <a:spcAft>
                <a:spcPct val="0"/>
              </a:spcAft>
            </a:pPr>
            <a:r>
              <a:rPr lang="en-US" altLang="en-US" sz="2200" b="1">
                <a:solidFill>
                  <a:srgbClr val="000000"/>
                </a:solidFill>
              </a:rPr>
              <a:t>Property</a:t>
            </a:r>
            <a:r>
              <a:rPr lang="en-US" altLang="en-US" sz="2200" b="1">
                <a:solidFill>
                  <a:srgbClr val="FF6600"/>
                </a:solidFill>
              </a:rPr>
              <a:t>	    </a:t>
            </a:r>
            <a:r>
              <a:rPr lang="en-US" altLang="en-US" sz="2200" b="1">
                <a:solidFill>
                  <a:srgbClr val="000000"/>
                </a:solidFill>
              </a:rPr>
              <a:t>240,000</a:t>
            </a:r>
          </a:p>
        </p:txBody>
      </p:sp>
      <p:sp>
        <p:nvSpPr>
          <p:cNvPr id="33796" name="Rectangle 6"/>
          <p:cNvSpPr>
            <a:spLocks noChangeArrowheads="1"/>
          </p:cNvSpPr>
          <p:nvPr/>
        </p:nvSpPr>
        <p:spPr bwMode="auto">
          <a:xfrm>
            <a:off x="5267325" y="1808163"/>
            <a:ext cx="3587750" cy="109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200" b="1">
                <a:solidFill>
                  <a:srgbClr val="000000"/>
                </a:solidFill>
              </a:rPr>
              <a:t>Checkable </a:t>
            </a:r>
          </a:p>
          <a:p>
            <a:pPr fontAlgn="base">
              <a:spcBef>
                <a:spcPct val="0"/>
              </a:spcBef>
              <a:spcAft>
                <a:spcPct val="0"/>
              </a:spcAft>
            </a:pPr>
            <a:r>
              <a:rPr lang="en-US" altLang="en-US" sz="2200" b="1">
                <a:solidFill>
                  <a:srgbClr val="000000"/>
                </a:solidFill>
              </a:rPr>
              <a:t>  Deposits	     </a:t>
            </a:r>
            <a:r>
              <a:rPr lang="en-US" altLang="en-US" sz="2200" b="1">
                <a:solidFill>
                  <a:srgbClr val="CC0000"/>
                </a:solidFill>
              </a:rPr>
              <a:t>$100,000</a:t>
            </a:r>
          </a:p>
          <a:p>
            <a:pPr fontAlgn="base">
              <a:spcBef>
                <a:spcPct val="0"/>
              </a:spcBef>
              <a:spcAft>
                <a:spcPct val="0"/>
              </a:spcAft>
            </a:pPr>
            <a:r>
              <a:rPr lang="en-US" altLang="en-US" sz="2200" b="1">
                <a:solidFill>
                  <a:srgbClr val="000000"/>
                </a:solidFill>
              </a:rPr>
              <a:t>Capital Stock        250,000</a:t>
            </a:r>
          </a:p>
        </p:txBody>
      </p:sp>
      <p:sp>
        <p:nvSpPr>
          <p:cNvPr id="33797" name="Rectangle 7"/>
          <p:cNvSpPr>
            <a:spLocks noChangeArrowheads="1"/>
          </p:cNvSpPr>
          <p:nvPr/>
        </p:nvSpPr>
        <p:spPr bwMode="auto">
          <a:xfrm>
            <a:off x="2462213" y="95250"/>
            <a:ext cx="5470525"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lnSpc>
                <a:spcPct val="80000"/>
              </a:lnSpc>
              <a:spcBef>
                <a:spcPct val="0"/>
              </a:spcBef>
              <a:spcAft>
                <a:spcPct val="0"/>
              </a:spcAft>
            </a:pPr>
            <a:r>
              <a:rPr lang="en-US" altLang="en-US" sz="4000" b="1">
                <a:solidFill>
                  <a:srgbClr val="000099"/>
                </a:solidFill>
              </a:rPr>
              <a:t>FORMATION OF A</a:t>
            </a:r>
          </a:p>
          <a:p>
            <a:pPr algn="ctr" fontAlgn="base">
              <a:lnSpc>
                <a:spcPct val="80000"/>
              </a:lnSpc>
              <a:spcBef>
                <a:spcPct val="0"/>
              </a:spcBef>
              <a:spcAft>
                <a:spcPct val="0"/>
              </a:spcAft>
            </a:pPr>
            <a:r>
              <a:rPr lang="en-US" altLang="en-US" sz="4000" b="1">
                <a:solidFill>
                  <a:srgbClr val="000099"/>
                </a:solidFill>
              </a:rPr>
              <a:t>COMMERCIAL BANK</a:t>
            </a:r>
          </a:p>
        </p:txBody>
      </p:sp>
      <p:sp>
        <p:nvSpPr>
          <p:cNvPr id="33798" name="Rectangle 8"/>
          <p:cNvSpPr>
            <a:spLocks noChangeArrowheads="1"/>
          </p:cNvSpPr>
          <p:nvPr/>
        </p:nvSpPr>
        <p:spPr bwMode="auto">
          <a:xfrm>
            <a:off x="1733550" y="1304925"/>
            <a:ext cx="12001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000" b="1">
                <a:solidFill>
                  <a:srgbClr val="000000"/>
                </a:solidFill>
              </a:rPr>
              <a:t>ASSETS</a:t>
            </a:r>
          </a:p>
        </p:txBody>
      </p:sp>
      <p:sp>
        <p:nvSpPr>
          <p:cNvPr id="33799" name="Rectangle 9"/>
          <p:cNvSpPr>
            <a:spLocks noChangeArrowheads="1"/>
          </p:cNvSpPr>
          <p:nvPr/>
        </p:nvSpPr>
        <p:spPr bwMode="auto">
          <a:xfrm>
            <a:off x="6632575" y="1000125"/>
            <a:ext cx="22574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fontAlgn="base">
              <a:spcBef>
                <a:spcPct val="0"/>
              </a:spcBef>
              <a:spcAft>
                <a:spcPct val="0"/>
              </a:spcAft>
            </a:pPr>
            <a:r>
              <a:rPr lang="en-US" altLang="en-US" sz="2000" b="1">
                <a:solidFill>
                  <a:srgbClr val="000000"/>
                </a:solidFill>
              </a:rPr>
              <a:t>LIABILITIES AND</a:t>
            </a:r>
          </a:p>
          <a:p>
            <a:pPr algn="r" fontAlgn="base">
              <a:spcBef>
                <a:spcPct val="0"/>
              </a:spcBef>
              <a:spcAft>
                <a:spcPct val="0"/>
              </a:spcAft>
            </a:pPr>
            <a:r>
              <a:rPr lang="en-US" altLang="en-US" sz="2000" b="1">
                <a:solidFill>
                  <a:srgbClr val="000000"/>
                </a:solidFill>
              </a:rPr>
              <a:t>NET WORTH</a:t>
            </a:r>
          </a:p>
        </p:txBody>
      </p:sp>
      <p:grpSp>
        <p:nvGrpSpPr>
          <p:cNvPr id="68628" name="Group 20"/>
          <p:cNvGrpSpPr>
            <a:grpSpLocks/>
          </p:cNvGrpSpPr>
          <p:nvPr/>
        </p:nvGrpSpPr>
        <p:grpSpPr bwMode="auto">
          <a:xfrm>
            <a:off x="3155950" y="419100"/>
            <a:ext cx="4148138" cy="6000750"/>
            <a:chOff x="1924" y="264"/>
            <a:chExt cx="2613" cy="3780"/>
          </a:xfrm>
        </p:grpSpPr>
        <p:pic>
          <p:nvPicPr>
            <p:cNvPr id="33801" name="Picture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 y="264"/>
              <a:ext cx="2613" cy="3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02" name="Rectangle 12"/>
            <p:cNvSpPr>
              <a:spLocks noChangeArrowheads="1"/>
            </p:cNvSpPr>
            <p:nvPr/>
          </p:nvSpPr>
          <p:spPr bwMode="auto">
            <a:xfrm>
              <a:off x="2151" y="1010"/>
              <a:ext cx="1322"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4000" b="1">
                  <a:solidFill>
                    <a:srgbClr val="000000"/>
                  </a:solidFill>
                </a:rPr>
                <a:t>NOTES:</a:t>
              </a:r>
            </a:p>
          </p:txBody>
        </p:sp>
        <p:sp>
          <p:nvSpPr>
            <p:cNvPr id="33803" name="Rectangle 13"/>
            <p:cNvSpPr>
              <a:spLocks noChangeArrowheads="1"/>
            </p:cNvSpPr>
            <p:nvPr/>
          </p:nvSpPr>
          <p:spPr bwMode="auto">
            <a:xfrm>
              <a:off x="2075" y="1474"/>
              <a:ext cx="2222" cy="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800" b="1">
                  <a:solidFill>
                    <a:srgbClr val="000000"/>
                  </a:solidFill>
                </a:rPr>
                <a:t>Bank deposits are</a:t>
              </a:r>
            </a:p>
            <a:p>
              <a:pPr fontAlgn="base">
                <a:spcBef>
                  <a:spcPct val="0"/>
                </a:spcBef>
                <a:spcAft>
                  <a:spcPct val="0"/>
                </a:spcAft>
              </a:pPr>
              <a:r>
                <a:rPr lang="en-US" altLang="en-US" sz="2800" b="1">
                  <a:solidFill>
                    <a:srgbClr val="000000"/>
                  </a:solidFill>
                </a:rPr>
                <a:t>subject to a </a:t>
              </a:r>
              <a:r>
                <a:rPr lang="en-US" altLang="en-US" sz="2800" b="1" i="1">
                  <a:solidFill>
                    <a:srgbClr val="CC0000"/>
                  </a:solidFill>
                </a:rPr>
                <a:t>reserve</a:t>
              </a:r>
            </a:p>
            <a:p>
              <a:pPr fontAlgn="base">
                <a:spcBef>
                  <a:spcPct val="0"/>
                </a:spcBef>
                <a:spcAft>
                  <a:spcPct val="0"/>
                </a:spcAft>
              </a:pPr>
              <a:r>
                <a:rPr lang="en-US" altLang="en-US" sz="2800" b="1" i="1">
                  <a:solidFill>
                    <a:srgbClr val="CC0000"/>
                  </a:solidFill>
                </a:rPr>
                <a:t>requirement.</a:t>
              </a:r>
            </a:p>
          </p:txBody>
        </p:sp>
        <p:grpSp>
          <p:nvGrpSpPr>
            <p:cNvPr id="33804" name="Group 14"/>
            <p:cNvGrpSpPr>
              <a:grpSpLocks/>
            </p:cNvGrpSpPr>
            <p:nvPr/>
          </p:nvGrpSpPr>
          <p:grpSpPr bwMode="auto">
            <a:xfrm>
              <a:off x="2035" y="2340"/>
              <a:ext cx="2369" cy="1056"/>
              <a:chOff x="1683" y="2340"/>
              <a:chExt cx="2369" cy="1056"/>
            </a:xfrm>
          </p:grpSpPr>
          <p:sp>
            <p:nvSpPr>
              <p:cNvPr id="33805" name="Rectangle 15"/>
              <p:cNvSpPr>
                <a:spLocks noChangeArrowheads="1"/>
              </p:cNvSpPr>
              <p:nvPr/>
            </p:nvSpPr>
            <p:spPr bwMode="auto">
              <a:xfrm>
                <a:off x="1683" y="2587"/>
                <a:ext cx="674"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spcBef>
                    <a:spcPct val="0"/>
                  </a:spcBef>
                  <a:spcAft>
                    <a:spcPct val="0"/>
                  </a:spcAft>
                </a:pPr>
                <a:r>
                  <a:rPr lang="en-US" altLang="en-US" sz="1800" b="1">
                    <a:solidFill>
                      <a:srgbClr val="000000"/>
                    </a:solidFill>
                  </a:rPr>
                  <a:t>Reserve</a:t>
                </a:r>
              </a:p>
              <a:p>
                <a:pPr algn="ctr" fontAlgn="base">
                  <a:spcBef>
                    <a:spcPct val="0"/>
                  </a:spcBef>
                  <a:spcAft>
                    <a:spcPct val="0"/>
                  </a:spcAft>
                </a:pPr>
                <a:r>
                  <a:rPr lang="en-US" altLang="en-US" sz="1800" b="1">
                    <a:solidFill>
                      <a:srgbClr val="000000"/>
                    </a:solidFill>
                  </a:rPr>
                  <a:t>ratio</a:t>
                </a:r>
              </a:p>
            </p:txBody>
          </p:sp>
          <p:sp>
            <p:nvSpPr>
              <p:cNvPr id="33806" name="Line 16"/>
              <p:cNvSpPr>
                <a:spLocks noChangeShapeType="1"/>
              </p:cNvSpPr>
              <p:nvPr/>
            </p:nvSpPr>
            <p:spPr bwMode="auto">
              <a:xfrm>
                <a:off x="2676" y="2775"/>
                <a:ext cx="1315"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sp>
            <p:nvSpPr>
              <p:cNvPr id="33807" name="Rectangle 17"/>
              <p:cNvSpPr>
                <a:spLocks noChangeArrowheads="1"/>
              </p:cNvSpPr>
              <p:nvPr/>
            </p:nvSpPr>
            <p:spPr bwMode="auto">
              <a:xfrm>
                <a:off x="2618" y="2340"/>
                <a:ext cx="1434"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1800" b="1">
                    <a:solidFill>
                      <a:srgbClr val="000000"/>
                    </a:solidFill>
                  </a:rPr>
                  <a:t>Commercial bank’s</a:t>
                </a:r>
              </a:p>
              <a:p>
                <a:pPr fontAlgn="base">
                  <a:spcBef>
                    <a:spcPct val="0"/>
                  </a:spcBef>
                  <a:spcAft>
                    <a:spcPct val="0"/>
                  </a:spcAft>
                </a:pPr>
                <a:r>
                  <a:rPr lang="en-US" altLang="en-US" sz="1800" b="1">
                    <a:solidFill>
                      <a:srgbClr val="000000"/>
                    </a:solidFill>
                  </a:rPr>
                  <a:t>required reserves</a:t>
                </a:r>
              </a:p>
            </p:txBody>
          </p:sp>
          <p:sp>
            <p:nvSpPr>
              <p:cNvPr id="33808" name="Rectangle 18"/>
              <p:cNvSpPr>
                <a:spLocks noChangeArrowheads="1"/>
              </p:cNvSpPr>
              <p:nvPr/>
            </p:nvSpPr>
            <p:spPr bwMode="auto">
              <a:xfrm>
                <a:off x="2617" y="2821"/>
                <a:ext cx="1434" cy="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1800" b="1">
                    <a:solidFill>
                      <a:srgbClr val="000000"/>
                    </a:solidFill>
                  </a:rPr>
                  <a:t>Commercial bank’s</a:t>
                </a:r>
              </a:p>
              <a:p>
                <a:pPr fontAlgn="base">
                  <a:spcBef>
                    <a:spcPct val="0"/>
                  </a:spcBef>
                  <a:spcAft>
                    <a:spcPct val="0"/>
                  </a:spcAft>
                </a:pPr>
                <a:r>
                  <a:rPr lang="en-US" altLang="en-US" sz="1800" b="1">
                    <a:solidFill>
                      <a:srgbClr val="000000"/>
                    </a:solidFill>
                  </a:rPr>
                  <a:t>checkable-deposit</a:t>
                </a:r>
              </a:p>
              <a:p>
                <a:pPr fontAlgn="base">
                  <a:spcBef>
                    <a:spcPct val="0"/>
                  </a:spcBef>
                  <a:spcAft>
                    <a:spcPct val="0"/>
                  </a:spcAft>
                </a:pPr>
                <a:r>
                  <a:rPr lang="en-US" altLang="en-US" sz="1800" b="1">
                    <a:solidFill>
                      <a:srgbClr val="000000"/>
                    </a:solidFill>
                  </a:rPr>
                  <a:t>liabilities</a:t>
                </a:r>
              </a:p>
            </p:txBody>
          </p:sp>
          <p:sp>
            <p:nvSpPr>
              <p:cNvPr id="33809" name="Rectangle 19"/>
              <p:cNvSpPr>
                <a:spLocks noChangeArrowheads="1"/>
              </p:cNvSpPr>
              <p:nvPr/>
            </p:nvSpPr>
            <p:spPr bwMode="auto">
              <a:xfrm>
                <a:off x="2290" y="2606"/>
                <a:ext cx="282"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3600" b="1">
                    <a:solidFill>
                      <a:srgbClr val="000000"/>
                    </a:solidFill>
                  </a:rPr>
                  <a:t>=</a:t>
                </a:r>
              </a:p>
            </p:txBody>
          </p:sp>
        </p:grpSp>
      </p:grpSp>
    </p:spTree>
    <p:extLst>
      <p:ext uri="{BB962C8B-B14F-4D97-AF65-F5344CB8AC3E}">
        <p14:creationId xmlns:p14="http://schemas.microsoft.com/office/powerpoint/2010/main" val="4265183462"/>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68628"/>
                                        </p:tgtEl>
                                        <p:attrNameLst>
                                          <p:attrName>style.visibility</p:attrName>
                                        </p:attrNameLst>
                                      </p:cBhvr>
                                      <p:to>
                                        <p:strVal val="visible"/>
                                      </p:to>
                                    </p:set>
                                    <p:animEffect transition="in" filter="wipe(up)">
                                      <p:cBhvr>
                                        <p:cTn id="7" dur="500"/>
                                        <p:tgtEl>
                                          <p:spTgt spid="68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2"/>
          <p:cNvGrpSpPr>
            <a:grpSpLocks/>
          </p:cNvGrpSpPr>
          <p:nvPr/>
        </p:nvGrpSpPr>
        <p:grpSpPr bwMode="auto">
          <a:xfrm>
            <a:off x="1833563" y="1665288"/>
            <a:ext cx="6954837" cy="3743325"/>
            <a:chOff x="488" y="977"/>
            <a:chExt cx="4784" cy="2358"/>
          </a:xfrm>
        </p:grpSpPr>
        <p:sp>
          <p:nvSpPr>
            <p:cNvPr id="34827" name="Line 3"/>
            <p:cNvSpPr>
              <a:spLocks noChangeShapeType="1"/>
            </p:cNvSpPr>
            <p:nvPr/>
          </p:nvSpPr>
          <p:spPr bwMode="auto">
            <a:xfrm>
              <a:off x="488" y="977"/>
              <a:ext cx="478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sp>
          <p:nvSpPr>
            <p:cNvPr id="34828" name="Line 4"/>
            <p:cNvSpPr>
              <a:spLocks noChangeShapeType="1"/>
            </p:cNvSpPr>
            <p:nvPr/>
          </p:nvSpPr>
          <p:spPr bwMode="auto">
            <a:xfrm>
              <a:off x="2884" y="985"/>
              <a:ext cx="0" cy="23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grpSp>
      <p:sp>
        <p:nvSpPr>
          <p:cNvPr id="34819" name="Rectangle 5"/>
          <p:cNvSpPr>
            <a:spLocks noChangeArrowheads="1"/>
          </p:cNvSpPr>
          <p:nvPr/>
        </p:nvSpPr>
        <p:spPr bwMode="auto">
          <a:xfrm>
            <a:off x="1760538" y="1808163"/>
            <a:ext cx="3332162"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200" b="1">
                <a:solidFill>
                  <a:srgbClr val="000000"/>
                </a:solidFill>
              </a:rPr>
              <a:t>Cash		  </a:t>
            </a:r>
            <a:r>
              <a:rPr lang="en-US" altLang="en-US" sz="2200" b="1">
                <a:solidFill>
                  <a:srgbClr val="CC0000"/>
                </a:solidFill>
              </a:rPr>
              <a:t>$110,000</a:t>
            </a:r>
          </a:p>
          <a:p>
            <a:pPr fontAlgn="base">
              <a:spcBef>
                <a:spcPct val="0"/>
              </a:spcBef>
              <a:spcAft>
                <a:spcPct val="0"/>
              </a:spcAft>
            </a:pPr>
            <a:r>
              <a:rPr lang="en-US" altLang="en-US" sz="2200" b="1">
                <a:solidFill>
                  <a:srgbClr val="000000"/>
                </a:solidFill>
              </a:rPr>
              <a:t>Property</a:t>
            </a:r>
            <a:r>
              <a:rPr lang="en-US" altLang="en-US" sz="2200" b="1">
                <a:solidFill>
                  <a:srgbClr val="FF6600"/>
                </a:solidFill>
              </a:rPr>
              <a:t>	    </a:t>
            </a:r>
            <a:r>
              <a:rPr lang="en-US" altLang="en-US" sz="2200" b="1">
                <a:solidFill>
                  <a:srgbClr val="000000"/>
                </a:solidFill>
              </a:rPr>
              <a:t>240,000</a:t>
            </a:r>
          </a:p>
        </p:txBody>
      </p:sp>
      <p:sp>
        <p:nvSpPr>
          <p:cNvPr id="34820" name="Rectangle 6"/>
          <p:cNvSpPr>
            <a:spLocks noChangeArrowheads="1"/>
          </p:cNvSpPr>
          <p:nvPr/>
        </p:nvSpPr>
        <p:spPr bwMode="auto">
          <a:xfrm>
            <a:off x="5267325" y="1808163"/>
            <a:ext cx="3587750" cy="109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200" b="1">
                <a:solidFill>
                  <a:srgbClr val="000000"/>
                </a:solidFill>
              </a:rPr>
              <a:t>Checkable </a:t>
            </a:r>
          </a:p>
          <a:p>
            <a:pPr fontAlgn="base">
              <a:spcBef>
                <a:spcPct val="0"/>
              </a:spcBef>
              <a:spcAft>
                <a:spcPct val="0"/>
              </a:spcAft>
            </a:pPr>
            <a:r>
              <a:rPr lang="en-US" altLang="en-US" sz="2200" b="1">
                <a:solidFill>
                  <a:srgbClr val="000000"/>
                </a:solidFill>
              </a:rPr>
              <a:t>  Deposits	     </a:t>
            </a:r>
            <a:r>
              <a:rPr lang="en-US" altLang="en-US" sz="2200" b="1">
                <a:solidFill>
                  <a:srgbClr val="CC0000"/>
                </a:solidFill>
              </a:rPr>
              <a:t>$100,000</a:t>
            </a:r>
          </a:p>
          <a:p>
            <a:pPr fontAlgn="base">
              <a:spcBef>
                <a:spcPct val="0"/>
              </a:spcBef>
              <a:spcAft>
                <a:spcPct val="0"/>
              </a:spcAft>
            </a:pPr>
            <a:r>
              <a:rPr lang="en-US" altLang="en-US" sz="2200" b="1">
                <a:solidFill>
                  <a:srgbClr val="000000"/>
                </a:solidFill>
              </a:rPr>
              <a:t>Capital Stock        250,000</a:t>
            </a:r>
          </a:p>
        </p:txBody>
      </p:sp>
      <p:sp>
        <p:nvSpPr>
          <p:cNvPr id="34821" name="Rectangle 7"/>
          <p:cNvSpPr>
            <a:spLocks noChangeArrowheads="1"/>
          </p:cNvSpPr>
          <p:nvPr/>
        </p:nvSpPr>
        <p:spPr bwMode="auto">
          <a:xfrm>
            <a:off x="2462213" y="95250"/>
            <a:ext cx="5470525"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lnSpc>
                <a:spcPct val="80000"/>
              </a:lnSpc>
              <a:spcBef>
                <a:spcPct val="0"/>
              </a:spcBef>
              <a:spcAft>
                <a:spcPct val="0"/>
              </a:spcAft>
            </a:pPr>
            <a:r>
              <a:rPr lang="en-US" altLang="en-US" sz="4000" b="1">
                <a:solidFill>
                  <a:srgbClr val="000099"/>
                </a:solidFill>
              </a:rPr>
              <a:t>FORMATION OF A</a:t>
            </a:r>
          </a:p>
          <a:p>
            <a:pPr algn="ctr" fontAlgn="base">
              <a:lnSpc>
                <a:spcPct val="80000"/>
              </a:lnSpc>
              <a:spcBef>
                <a:spcPct val="0"/>
              </a:spcBef>
              <a:spcAft>
                <a:spcPct val="0"/>
              </a:spcAft>
            </a:pPr>
            <a:r>
              <a:rPr lang="en-US" altLang="en-US" sz="4000" b="1">
                <a:solidFill>
                  <a:srgbClr val="000099"/>
                </a:solidFill>
              </a:rPr>
              <a:t>COMMERCIAL BANK</a:t>
            </a:r>
          </a:p>
        </p:txBody>
      </p:sp>
      <p:sp>
        <p:nvSpPr>
          <p:cNvPr id="34822" name="Rectangle 8"/>
          <p:cNvSpPr>
            <a:spLocks noChangeArrowheads="1"/>
          </p:cNvSpPr>
          <p:nvPr/>
        </p:nvSpPr>
        <p:spPr bwMode="auto">
          <a:xfrm>
            <a:off x="1733550" y="1304925"/>
            <a:ext cx="12001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000" b="1">
                <a:solidFill>
                  <a:srgbClr val="000000"/>
                </a:solidFill>
              </a:rPr>
              <a:t>ASSETS</a:t>
            </a:r>
          </a:p>
        </p:txBody>
      </p:sp>
      <p:sp>
        <p:nvSpPr>
          <p:cNvPr id="34823" name="Rectangle 9"/>
          <p:cNvSpPr>
            <a:spLocks noChangeArrowheads="1"/>
          </p:cNvSpPr>
          <p:nvPr/>
        </p:nvSpPr>
        <p:spPr bwMode="auto">
          <a:xfrm>
            <a:off x="6632575" y="1000125"/>
            <a:ext cx="22574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fontAlgn="base">
              <a:spcBef>
                <a:spcPct val="0"/>
              </a:spcBef>
              <a:spcAft>
                <a:spcPct val="0"/>
              </a:spcAft>
            </a:pPr>
            <a:r>
              <a:rPr lang="en-US" altLang="en-US" sz="2000" b="1">
                <a:solidFill>
                  <a:srgbClr val="000000"/>
                </a:solidFill>
              </a:rPr>
              <a:t>LIABILITIES AND</a:t>
            </a:r>
          </a:p>
          <a:p>
            <a:pPr algn="r" fontAlgn="base">
              <a:spcBef>
                <a:spcPct val="0"/>
              </a:spcBef>
              <a:spcAft>
                <a:spcPct val="0"/>
              </a:spcAft>
            </a:pPr>
            <a:r>
              <a:rPr lang="en-US" altLang="en-US" sz="2000" b="1">
                <a:solidFill>
                  <a:srgbClr val="000000"/>
                </a:solidFill>
              </a:rPr>
              <a:t>NET WORTH</a:t>
            </a:r>
          </a:p>
        </p:txBody>
      </p:sp>
      <p:sp>
        <p:nvSpPr>
          <p:cNvPr id="72724" name="Rectangle 20"/>
          <p:cNvSpPr>
            <a:spLocks noChangeArrowheads="1"/>
          </p:cNvSpPr>
          <p:nvPr/>
        </p:nvSpPr>
        <p:spPr bwMode="auto">
          <a:xfrm>
            <a:off x="2028825" y="2914650"/>
            <a:ext cx="6508750" cy="3570288"/>
          </a:xfrm>
          <a:prstGeom prst="rect">
            <a:avLst/>
          </a:prstGeom>
          <a:gradFill rotWithShape="1">
            <a:gsLst>
              <a:gs pos="0">
                <a:srgbClr val="FFFFFF"/>
              </a:gs>
              <a:gs pos="100000">
                <a:schemeClr val="folHlink"/>
              </a:gs>
            </a:gsLst>
            <a:path path="shape">
              <a:fillToRect l="50000" t="50000" r="50000" b="50000"/>
            </a:path>
          </a:gradFill>
          <a:ln w="127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72725" name="Rectangle 21"/>
          <p:cNvSpPr>
            <a:spLocks noChangeArrowheads="1"/>
          </p:cNvSpPr>
          <p:nvPr/>
        </p:nvSpPr>
        <p:spPr bwMode="auto">
          <a:xfrm>
            <a:off x="2111375" y="2940050"/>
            <a:ext cx="439420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800" b="1" i="1">
                <a:solidFill>
                  <a:srgbClr val="000099"/>
                </a:solidFill>
              </a:rPr>
              <a:t>Three Important Issues...</a:t>
            </a:r>
          </a:p>
        </p:txBody>
      </p:sp>
      <p:sp>
        <p:nvSpPr>
          <p:cNvPr id="72726" name="Rectangle 22"/>
          <p:cNvSpPr>
            <a:spLocks noChangeArrowheads="1"/>
          </p:cNvSpPr>
          <p:nvPr/>
        </p:nvSpPr>
        <p:spPr bwMode="auto">
          <a:xfrm>
            <a:off x="2135188" y="3492500"/>
            <a:ext cx="6275387" cy="29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404813" indent="-404813" eaLnBrk="0" hangingPunct="0">
              <a:spcBef>
                <a:spcPct val="20000"/>
              </a:spcBef>
              <a:buClr>
                <a:srgbClr val="00468F"/>
              </a:buClr>
              <a:buFont typeface="Webdings" pitchFamily="18" charset="2"/>
              <a:buChar char="&lt;"/>
              <a:defRPr sz="2800" b="1">
                <a:solidFill>
                  <a:srgbClr val="00468F"/>
                </a:solidFill>
                <a:latin typeface="Arial" pitchFamily="34" charset="0"/>
              </a:defRPr>
            </a:lvl1pPr>
            <a:lvl2pPr marL="742950" indent="-285750" eaLnBrk="0" hangingPunct="0">
              <a:lnSpc>
                <a:spcPct val="105000"/>
              </a:lnSpc>
              <a:spcBef>
                <a:spcPct val="50000"/>
              </a:spcBef>
              <a:defRPr sz="2400">
                <a:solidFill>
                  <a:schemeClr val="tx1"/>
                </a:solidFill>
                <a:latin typeface="Arial" pitchFamily="34" charset="0"/>
              </a:defRPr>
            </a:lvl2pPr>
            <a:lvl3pPr marL="1143000" indent="-228600" eaLnBrk="0" hangingPunct="0">
              <a:spcBef>
                <a:spcPct val="20000"/>
              </a:spcBef>
              <a:buClr>
                <a:srgbClr val="00468F"/>
              </a:buClr>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lnSpc>
                <a:spcPct val="115000"/>
              </a:lnSpc>
              <a:spcBef>
                <a:spcPct val="0"/>
              </a:spcBef>
              <a:spcAft>
                <a:spcPct val="0"/>
              </a:spcAft>
              <a:buClrTx/>
              <a:buFontTx/>
              <a:buNone/>
            </a:pPr>
            <a:r>
              <a:rPr lang="en-US" altLang="en-US" sz="2700">
                <a:solidFill>
                  <a:srgbClr val="CC0000"/>
                </a:solidFill>
              </a:rPr>
              <a:t>1 - Excess Reserves = Actual Reserves - Required Reserves</a:t>
            </a:r>
          </a:p>
          <a:p>
            <a:pPr fontAlgn="base">
              <a:lnSpc>
                <a:spcPct val="115000"/>
              </a:lnSpc>
              <a:spcBef>
                <a:spcPct val="0"/>
              </a:spcBef>
              <a:spcAft>
                <a:spcPct val="0"/>
              </a:spcAft>
              <a:buClrTx/>
              <a:buFontTx/>
              <a:buNone/>
            </a:pPr>
            <a:r>
              <a:rPr lang="en-US" altLang="en-US" sz="2700">
                <a:solidFill>
                  <a:srgbClr val="CC0000"/>
                </a:solidFill>
              </a:rPr>
              <a:t>    (assume 20% reserve requirement)</a:t>
            </a:r>
          </a:p>
          <a:p>
            <a:pPr fontAlgn="base">
              <a:lnSpc>
                <a:spcPct val="115000"/>
              </a:lnSpc>
              <a:spcBef>
                <a:spcPct val="0"/>
              </a:spcBef>
              <a:spcAft>
                <a:spcPct val="0"/>
              </a:spcAft>
              <a:buClrTx/>
              <a:buFontTx/>
              <a:buNone/>
            </a:pPr>
            <a:r>
              <a:rPr lang="en-US" altLang="en-US" sz="2700">
                <a:solidFill>
                  <a:srgbClr val="CC0000"/>
                </a:solidFill>
              </a:rPr>
              <a:t>    $110,000 - 20,000 = $90,000</a:t>
            </a:r>
          </a:p>
          <a:p>
            <a:pPr fontAlgn="base">
              <a:lnSpc>
                <a:spcPct val="115000"/>
              </a:lnSpc>
              <a:spcBef>
                <a:spcPct val="0"/>
              </a:spcBef>
              <a:spcAft>
                <a:spcPct val="0"/>
              </a:spcAft>
              <a:buClrTx/>
              <a:buFontTx/>
              <a:buNone/>
            </a:pPr>
            <a:r>
              <a:rPr lang="en-US" altLang="en-US" sz="2700">
                <a:solidFill>
                  <a:srgbClr val="CC0000"/>
                </a:solidFill>
              </a:rPr>
              <a:t>2 – Control of Lending Ability</a:t>
            </a:r>
          </a:p>
          <a:p>
            <a:pPr fontAlgn="base">
              <a:lnSpc>
                <a:spcPct val="115000"/>
              </a:lnSpc>
              <a:spcBef>
                <a:spcPct val="0"/>
              </a:spcBef>
              <a:spcAft>
                <a:spcPct val="0"/>
              </a:spcAft>
              <a:buClrTx/>
              <a:buFontTx/>
              <a:buNone/>
            </a:pPr>
            <a:r>
              <a:rPr lang="en-US" altLang="en-US" sz="2700">
                <a:solidFill>
                  <a:srgbClr val="CC0000"/>
                </a:solidFill>
              </a:rPr>
              <a:t>3 - Asset or Liability to Which Bank?</a:t>
            </a:r>
          </a:p>
        </p:txBody>
      </p:sp>
    </p:spTree>
    <p:extLst>
      <p:ext uri="{BB962C8B-B14F-4D97-AF65-F5344CB8AC3E}">
        <p14:creationId xmlns:p14="http://schemas.microsoft.com/office/powerpoint/2010/main" val="3325129073"/>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2724"/>
                                        </p:tgtEl>
                                        <p:attrNameLst>
                                          <p:attrName>style.visibility</p:attrName>
                                        </p:attrNameLst>
                                      </p:cBhvr>
                                      <p:to>
                                        <p:strVal val="visible"/>
                                      </p:to>
                                    </p:set>
                                    <p:anim calcmode="lin" valueType="num">
                                      <p:cBhvr>
                                        <p:cTn id="7" dur="500" fill="hold"/>
                                        <p:tgtEl>
                                          <p:spTgt spid="72724"/>
                                        </p:tgtEl>
                                        <p:attrNameLst>
                                          <p:attrName>ppt_w</p:attrName>
                                        </p:attrNameLst>
                                      </p:cBhvr>
                                      <p:tavLst>
                                        <p:tav tm="0">
                                          <p:val>
                                            <p:fltVal val="0"/>
                                          </p:val>
                                        </p:tav>
                                        <p:tav tm="100000">
                                          <p:val>
                                            <p:strVal val="#ppt_w"/>
                                          </p:val>
                                        </p:tav>
                                      </p:tavLst>
                                    </p:anim>
                                    <p:anim calcmode="lin" valueType="num">
                                      <p:cBhvr>
                                        <p:cTn id="8" dur="500" fill="hold"/>
                                        <p:tgtEl>
                                          <p:spTgt spid="7272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2725"/>
                                        </p:tgtEl>
                                        <p:attrNameLst>
                                          <p:attrName>style.visibility</p:attrName>
                                        </p:attrNameLst>
                                      </p:cBhvr>
                                      <p:to>
                                        <p:strVal val="visible"/>
                                      </p:to>
                                    </p:set>
                                    <p:animEffect transition="in" filter="wipe(left)">
                                      <p:cBhvr>
                                        <p:cTn id="12" dur="500"/>
                                        <p:tgtEl>
                                          <p:spTgt spid="727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2726">
                                            <p:txEl>
                                              <p:pRg st="0" end="0"/>
                                            </p:txEl>
                                          </p:spTgt>
                                        </p:tgtEl>
                                        <p:attrNameLst>
                                          <p:attrName>style.visibility</p:attrName>
                                        </p:attrNameLst>
                                      </p:cBhvr>
                                      <p:to>
                                        <p:strVal val="visible"/>
                                      </p:to>
                                    </p:set>
                                    <p:animEffect transition="in" filter="wipe(left)">
                                      <p:cBhvr>
                                        <p:cTn id="17" dur="500"/>
                                        <p:tgtEl>
                                          <p:spTgt spid="72726">
                                            <p:txEl>
                                              <p:pRg st="0" end="0"/>
                                            </p:txEl>
                                          </p:spTgt>
                                        </p:tgtEl>
                                      </p:cBhvr>
                                    </p:animEffect>
                                  </p:childTnLst>
                                  <p:subTnLst>
                                    <p:animClr clrSpc="rgb" dir="cw">
                                      <p:cBhvr override="childStyle">
                                        <p:cTn dur="1" fill="hold" display="0" masterRel="nextClick" afterEffect="1"/>
                                        <p:tgtEl>
                                          <p:spTgt spid="72726">
                                            <p:txEl>
                                              <p:pRg st="0" end="0"/>
                                            </p:txEl>
                                          </p:spTgt>
                                        </p:tgtEl>
                                        <p:attrNameLst>
                                          <p:attrName>ppt_c</p:attrName>
                                        </p:attrNameLst>
                                      </p:cBhvr>
                                      <p:to>
                                        <a:schemeClr val="tx1"/>
                                      </p:to>
                                    </p:animClr>
                                  </p:sub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72726">
                                            <p:txEl>
                                              <p:pRg st="1" end="1"/>
                                            </p:txEl>
                                          </p:spTgt>
                                        </p:tgtEl>
                                        <p:attrNameLst>
                                          <p:attrName>style.visibility</p:attrName>
                                        </p:attrNameLst>
                                      </p:cBhvr>
                                      <p:to>
                                        <p:strVal val="visible"/>
                                      </p:to>
                                    </p:set>
                                    <p:animEffect transition="in" filter="wipe(left)">
                                      <p:cBhvr>
                                        <p:cTn id="21" dur="500"/>
                                        <p:tgtEl>
                                          <p:spTgt spid="72726">
                                            <p:txEl>
                                              <p:pRg st="1" end="1"/>
                                            </p:txEl>
                                          </p:spTgt>
                                        </p:tgtEl>
                                      </p:cBhvr>
                                    </p:animEffect>
                                  </p:childTnLst>
                                  <p:subTnLst>
                                    <p:animClr clrSpc="rgb" dir="cw">
                                      <p:cBhvr override="childStyle">
                                        <p:cTn dur="1" fill="hold" display="0" masterRel="nextClick" afterEffect="1"/>
                                        <p:tgtEl>
                                          <p:spTgt spid="72726">
                                            <p:txEl>
                                              <p:pRg st="1" end="1"/>
                                            </p:txEl>
                                          </p:spTgt>
                                        </p:tgtEl>
                                        <p:attrNameLst>
                                          <p:attrName>ppt_c</p:attrName>
                                        </p:attrNameLst>
                                      </p:cBhvr>
                                      <p:to>
                                        <a:schemeClr val="tx1"/>
                                      </p:to>
                                    </p:animClr>
                                  </p:sub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2726">
                                            <p:txEl>
                                              <p:pRg st="2" end="2"/>
                                            </p:txEl>
                                          </p:spTgt>
                                        </p:tgtEl>
                                        <p:attrNameLst>
                                          <p:attrName>style.visibility</p:attrName>
                                        </p:attrNameLst>
                                      </p:cBhvr>
                                      <p:to>
                                        <p:strVal val="visible"/>
                                      </p:to>
                                    </p:set>
                                    <p:animEffect transition="in" filter="wipe(left)">
                                      <p:cBhvr>
                                        <p:cTn id="26" dur="500"/>
                                        <p:tgtEl>
                                          <p:spTgt spid="72726">
                                            <p:txEl>
                                              <p:pRg st="2" end="2"/>
                                            </p:txEl>
                                          </p:spTgt>
                                        </p:tgtEl>
                                      </p:cBhvr>
                                    </p:animEffect>
                                  </p:childTnLst>
                                  <p:subTnLst>
                                    <p:animClr clrSpc="rgb" dir="cw">
                                      <p:cBhvr override="childStyle">
                                        <p:cTn dur="1" fill="hold" display="0" masterRel="nextClick" afterEffect="1"/>
                                        <p:tgtEl>
                                          <p:spTgt spid="72726">
                                            <p:txEl>
                                              <p:pRg st="2" end="2"/>
                                            </p:txEl>
                                          </p:spTgt>
                                        </p:tgtEl>
                                        <p:attrNameLst>
                                          <p:attrName>ppt_c</p:attrName>
                                        </p:attrNameLst>
                                      </p:cBhvr>
                                      <p:to>
                                        <a:schemeClr val="tx1"/>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2726">
                                            <p:txEl>
                                              <p:pRg st="3" end="3"/>
                                            </p:txEl>
                                          </p:spTgt>
                                        </p:tgtEl>
                                        <p:attrNameLst>
                                          <p:attrName>style.visibility</p:attrName>
                                        </p:attrNameLst>
                                      </p:cBhvr>
                                      <p:to>
                                        <p:strVal val="visible"/>
                                      </p:to>
                                    </p:set>
                                    <p:animEffect transition="in" filter="wipe(left)">
                                      <p:cBhvr>
                                        <p:cTn id="31" dur="500"/>
                                        <p:tgtEl>
                                          <p:spTgt spid="72726">
                                            <p:txEl>
                                              <p:pRg st="3" end="3"/>
                                            </p:txEl>
                                          </p:spTgt>
                                        </p:tgtEl>
                                      </p:cBhvr>
                                    </p:animEffect>
                                  </p:childTnLst>
                                  <p:subTnLst>
                                    <p:animClr clrSpc="rgb" dir="cw">
                                      <p:cBhvr override="childStyle">
                                        <p:cTn dur="1" fill="hold" display="0" masterRel="nextClick" afterEffect="1"/>
                                        <p:tgtEl>
                                          <p:spTgt spid="72726">
                                            <p:txEl>
                                              <p:pRg st="3" end="3"/>
                                            </p:txEl>
                                          </p:spTgt>
                                        </p:tgtEl>
                                        <p:attrNameLst>
                                          <p:attrName>ppt_c</p:attrName>
                                        </p:attrNameLst>
                                      </p:cBhvr>
                                      <p:to>
                                        <a:schemeClr val="tx1"/>
                                      </p:to>
                                    </p:animClr>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2726">
                                            <p:txEl>
                                              <p:pRg st="4" end="4"/>
                                            </p:txEl>
                                          </p:spTgt>
                                        </p:tgtEl>
                                        <p:attrNameLst>
                                          <p:attrName>style.visibility</p:attrName>
                                        </p:attrNameLst>
                                      </p:cBhvr>
                                      <p:to>
                                        <p:strVal val="visible"/>
                                      </p:to>
                                    </p:set>
                                    <p:animEffect transition="in" filter="wipe(left)">
                                      <p:cBhvr>
                                        <p:cTn id="36" dur="500"/>
                                        <p:tgtEl>
                                          <p:spTgt spid="727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24" grpId="0" animBg="1"/>
      <p:bldP spid="72725" grpId="0" autoUpdateAnimBg="0"/>
      <p:bldP spid="7272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2"/>
          <p:cNvGrpSpPr>
            <a:grpSpLocks/>
          </p:cNvGrpSpPr>
          <p:nvPr/>
        </p:nvGrpSpPr>
        <p:grpSpPr bwMode="auto">
          <a:xfrm>
            <a:off x="1833563" y="1665288"/>
            <a:ext cx="6954837" cy="3743325"/>
            <a:chOff x="488" y="977"/>
            <a:chExt cx="4784" cy="2358"/>
          </a:xfrm>
        </p:grpSpPr>
        <p:sp>
          <p:nvSpPr>
            <p:cNvPr id="35848" name="Line 3"/>
            <p:cNvSpPr>
              <a:spLocks noChangeShapeType="1"/>
            </p:cNvSpPr>
            <p:nvPr/>
          </p:nvSpPr>
          <p:spPr bwMode="auto">
            <a:xfrm>
              <a:off x="488" y="977"/>
              <a:ext cx="478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sp>
          <p:nvSpPr>
            <p:cNvPr id="35849" name="Line 4"/>
            <p:cNvSpPr>
              <a:spLocks noChangeShapeType="1"/>
            </p:cNvSpPr>
            <p:nvPr/>
          </p:nvSpPr>
          <p:spPr bwMode="auto">
            <a:xfrm>
              <a:off x="2884" y="985"/>
              <a:ext cx="0" cy="23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grpSp>
      <p:sp>
        <p:nvSpPr>
          <p:cNvPr id="35843" name="Rectangle 5"/>
          <p:cNvSpPr>
            <a:spLocks noChangeArrowheads="1"/>
          </p:cNvSpPr>
          <p:nvPr/>
        </p:nvSpPr>
        <p:spPr bwMode="auto">
          <a:xfrm>
            <a:off x="1760538" y="1808163"/>
            <a:ext cx="3332162" cy="109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200" b="1">
                <a:solidFill>
                  <a:srgbClr val="000000"/>
                </a:solidFill>
              </a:rPr>
              <a:t>Cash		  </a:t>
            </a:r>
            <a:r>
              <a:rPr lang="en-US" altLang="en-US" sz="2200" b="1">
                <a:solidFill>
                  <a:srgbClr val="CC0000"/>
                </a:solidFill>
              </a:rPr>
              <a:t>$           0</a:t>
            </a:r>
          </a:p>
          <a:p>
            <a:pPr fontAlgn="base">
              <a:spcBef>
                <a:spcPct val="0"/>
              </a:spcBef>
              <a:spcAft>
                <a:spcPct val="0"/>
              </a:spcAft>
            </a:pPr>
            <a:r>
              <a:rPr lang="en-US" altLang="en-US" sz="2200" b="1">
                <a:solidFill>
                  <a:srgbClr val="000000"/>
                </a:solidFill>
              </a:rPr>
              <a:t>Reserves	    </a:t>
            </a:r>
            <a:r>
              <a:rPr lang="en-US" altLang="en-US" sz="2200" b="1">
                <a:solidFill>
                  <a:srgbClr val="CC0000"/>
                </a:solidFill>
              </a:rPr>
              <a:t>110,000</a:t>
            </a:r>
          </a:p>
          <a:p>
            <a:pPr fontAlgn="base">
              <a:spcBef>
                <a:spcPct val="0"/>
              </a:spcBef>
              <a:spcAft>
                <a:spcPct val="0"/>
              </a:spcAft>
            </a:pPr>
            <a:r>
              <a:rPr lang="en-US" altLang="en-US" sz="2200" b="1">
                <a:solidFill>
                  <a:srgbClr val="000000"/>
                </a:solidFill>
              </a:rPr>
              <a:t>Property</a:t>
            </a:r>
            <a:r>
              <a:rPr lang="en-US" altLang="en-US" sz="2200" b="1">
                <a:solidFill>
                  <a:srgbClr val="FF6600"/>
                </a:solidFill>
              </a:rPr>
              <a:t>	    </a:t>
            </a:r>
            <a:r>
              <a:rPr lang="en-US" altLang="en-US" sz="2200" b="1">
                <a:solidFill>
                  <a:srgbClr val="000000"/>
                </a:solidFill>
              </a:rPr>
              <a:t>240,000</a:t>
            </a:r>
          </a:p>
        </p:txBody>
      </p:sp>
      <p:sp>
        <p:nvSpPr>
          <p:cNvPr id="35844" name="Rectangle 6"/>
          <p:cNvSpPr>
            <a:spLocks noChangeArrowheads="1"/>
          </p:cNvSpPr>
          <p:nvPr/>
        </p:nvSpPr>
        <p:spPr bwMode="auto">
          <a:xfrm>
            <a:off x="5267325" y="1808163"/>
            <a:ext cx="3587750" cy="109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200" b="1">
                <a:solidFill>
                  <a:srgbClr val="000000"/>
                </a:solidFill>
              </a:rPr>
              <a:t>Checkable </a:t>
            </a:r>
          </a:p>
          <a:p>
            <a:pPr fontAlgn="base">
              <a:spcBef>
                <a:spcPct val="0"/>
              </a:spcBef>
              <a:spcAft>
                <a:spcPct val="0"/>
              </a:spcAft>
            </a:pPr>
            <a:r>
              <a:rPr lang="en-US" altLang="en-US" sz="2200" b="1">
                <a:solidFill>
                  <a:srgbClr val="000000"/>
                </a:solidFill>
              </a:rPr>
              <a:t>  Deposits	     $100,000</a:t>
            </a:r>
          </a:p>
          <a:p>
            <a:pPr fontAlgn="base">
              <a:spcBef>
                <a:spcPct val="0"/>
              </a:spcBef>
              <a:spcAft>
                <a:spcPct val="0"/>
              </a:spcAft>
            </a:pPr>
            <a:r>
              <a:rPr lang="en-US" altLang="en-US" sz="2200" b="1">
                <a:solidFill>
                  <a:srgbClr val="000000"/>
                </a:solidFill>
              </a:rPr>
              <a:t>Capital Stock        250,000</a:t>
            </a:r>
          </a:p>
        </p:txBody>
      </p:sp>
      <p:sp>
        <p:nvSpPr>
          <p:cNvPr id="35845" name="Rectangle 7"/>
          <p:cNvSpPr>
            <a:spLocks noChangeArrowheads="1"/>
          </p:cNvSpPr>
          <p:nvPr/>
        </p:nvSpPr>
        <p:spPr bwMode="auto">
          <a:xfrm>
            <a:off x="2462213" y="95250"/>
            <a:ext cx="5470525"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lnSpc>
                <a:spcPct val="80000"/>
              </a:lnSpc>
              <a:spcBef>
                <a:spcPct val="0"/>
              </a:spcBef>
              <a:spcAft>
                <a:spcPct val="0"/>
              </a:spcAft>
            </a:pPr>
            <a:r>
              <a:rPr lang="en-US" altLang="en-US" sz="4000" b="1">
                <a:solidFill>
                  <a:srgbClr val="000099"/>
                </a:solidFill>
              </a:rPr>
              <a:t>FORMATION OF A</a:t>
            </a:r>
          </a:p>
          <a:p>
            <a:pPr algn="ctr" fontAlgn="base">
              <a:lnSpc>
                <a:spcPct val="80000"/>
              </a:lnSpc>
              <a:spcBef>
                <a:spcPct val="0"/>
              </a:spcBef>
              <a:spcAft>
                <a:spcPct val="0"/>
              </a:spcAft>
            </a:pPr>
            <a:r>
              <a:rPr lang="en-US" altLang="en-US" sz="4000" b="1">
                <a:solidFill>
                  <a:srgbClr val="000099"/>
                </a:solidFill>
              </a:rPr>
              <a:t>COMMERCIAL BANK</a:t>
            </a:r>
          </a:p>
        </p:txBody>
      </p:sp>
      <p:sp>
        <p:nvSpPr>
          <p:cNvPr id="35846" name="Rectangle 8"/>
          <p:cNvSpPr>
            <a:spLocks noChangeArrowheads="1"/>
          </p:cNvSpPr>
          <p:nvPr/>
        </p:nvSpPr>
        <p:spPr bwMode="auto">
          <a:xfrm>
            <a:off x="1733550" y="1304925"/>
            <a:ext cx="12001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000" b="1">
                <a:solidFill>
                  <a:srgbClr val="000000"/>
                </a:solidFill>
              </a:rPr>
              <a:t>ASSETS</a:t>
            </a:r>
          </a:p>
        </p:txBody>
      </p:sp>
      <p:sp>
        <p:nvSpPr>
          <p:cNvPr id="35847" name="Rectangle 9"/>
          <p:cNvSpPr>
            <a:spLocks noChangeArrowheads="1"/>
          </p:cNvSpPr>
          <p:nvPr/>
        </p:nvSpPr>
        <p:spPr bwMode="auto">
          <a:xfrm>
            <a:off x="6632575" y="1000125"/>
            <a:ext cx="22574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fontAlgn="base">
              <a:spcBef>
                <a:spcPct val="0"/>
              </a:spcBef>
              <a:spcAft>
                <a:spcPct val="0"/>
              </a:spcAft>
            </a:pPr>
            <a:r>
              <a:rPr lang="en-US" altLang="en-US" sz="2000" b="1">
                <a:solidFill>
                  <a:srgbClr val="000000"/>
                </a:solidFill>
              </a:rPr>
              <a:t>LIABILITIES AND</a:t>
            </a:r>
          </a:p>
          <a:p>
            <a:pPr algn="r" fontAlgn="base">
              <a:spcBef>
                <a:spcPct val="0"/>
              </a:spcBef>
              <a:spcAft>
                <a:spcPct val="0"/>
              </a:spcAft>
            </a:pPr>
            <a:r>
              <a:rPr lang="en-US" altLang="en-US" sz="2000" b="1">
                <a:solidFill>
                  <a:srgbClr val="000000"/>
                </a:solidFill>
              </a:rPr>
              <a:t>NET WORTH</a:t>
            </a:r>
          </a:p>
        </p:txBody>
      </p:sp>
    </p:spTree>
    <p:extLst>
      <p:ext uri="{BB962C8B-B14F-4D97-AF65-F5344CB8AC3E}">
        <p14:creationId xmlns:p14="http://schemas.microsoft.com/office/powerpoint/2010/main" val="1438321618"/>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457200"/>
            <a:ext cx="3200400" cy="990600"/>
          </a:xfrm>
          <a:ln>
            <a:solidFill>
              <a:schemeClr val="accent1"/>
            </a:solidFill>
          </a:ln>
        </p:spPr>
        <p:txBody>
          <a:bodyPr/>
          <a:lstStyle/>
          <a:p>
            <a:pPr algn="ctr"/>
            <a:r>
              <a:rPr lang="en-US" dirty="0">
                <a:latin typeface="Palatino Linotype" panose="02040502050505030304" pitchFamily="18" charset="0"/>
              </a:rPr>
              <a:t>Money Today</a:t>
            </a:r>
          </a:p>
        </p:txBody>
      </p:sp>
      <p:sp>
        <p:nvSpPr>
          <p:cNvPr id="3" name="Content Placeholder 2"/>
          <p:cNvSpPr>
            <a:spLocks noGrp="1"/>
          </p:cNvSpPr>
          <p:nvPr>
            <p:ph idx="1"/>
          </p:nvPr>
        </p:nvSpPr>
        <p:spPr>
          <a:xfrm>
            <a:off x="304800" y="1600200"/>
            <a:ext cx="8534400" cy="2743200"/>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r>
              <a:rPr lang="en-US" altLang="en-US" dirty="0">
                <a:latin typeface="Palatino Linotype" panose="02040502050505030304" pitchFamily="18" charset="0"/>
              </a:rPr>
              <a:t>Money in the world today is called fiat money – holds no intrinsic value and isn’t backed by any other commodity </a:t>
            </a:r>
          </a:p>
          <a:p>
            <a:r>
              <a:rPr lang="en-US" altLang="en-US" dirty="0">
                <a:latin typeface="Palatino Linotype" panose="02040502050505030304" pitchFamily="18" charset="0"/>
              </a:rPr>
              <a:t>So what makes money valuable then?   </a:t>
            </a:r>
            <a:r>
              <a:rPr lang="en-US" altLang="en-US" i="1" dirty="0">
                <a:latin typeface="Palatino Linotype" panose="02040502050505030304" pitchFamily="18" charset="0"/>
              </a:rPr>
              <a:t>Demand relative to supply</a:t>
            </a:r>
            <a:endParaRPr lang="en-US" altLang="en-US" dirty="0">
              <a:latin typeface="Palatino Linotype" panose="02040502050505030304" pitchFamily="18" charset="0"/>
            </a:endParaRPr>
          </a:p>
          <a:p>
            <a:pPr marL="182880" lvl="1"/>
            <a:r>
              <a:rPr lang="en-US" altLang="en-US" sz="2400" b="1" dirty="0">
                <a:latin typeface="Palatino Linotype" panose="02040502050505030304" pitchFamily="18" charset="0"/>
              </a:rPr>
              <a:t>Fiat money </a:t>
            </a:r>
            <a:r>
              <a:rPr lang="en-US" altLang="en-US" sz="2400" dirty="0">
                <a:latin typeface="Palatino Linotype" panose="02040502050505030304" pitchFamily="18" charset="0"/>
              </a:rPr>
              <a:t>is objects that are money because the law decrees or orders them to be money.  In the US, the dollar is considered “legal tender” – meaning it must be accepted as payment for debt or for goods/services</a:t>
            </a:r>
          </a:p>
          <a:p>
            <a:pPr marL="182880" lvl="1"/>
            <a:r>
              <a:rPr lang="en-US" altLang="en-US" sz="2400" dirty="0">
                <a:latin typeface="Palatino Linotype" panose="02040502050505030304" pitchFamily="18" charset="0"/>
              </a:rPr>
              <a:t>The objects that we use as money today are</a:t>
            </a:r>
          </a:p>
          <a:p>
            <a:pPr lvl="2"/>
            <a:r>
              <a:rPr lang="en-US" altLang="en-US" sz="2400" dirty="0">
                <a:latin typeface="Palatino Linotype" panose="02040502050505030304" pitchFamily="18" charset="0"/>
              </a:rPr>
              <a:t>Currency</a:t>
            </a:r>
          </a:p>
          <a:p>
            <a:pPr lvl="2"/>
            <a:r>
              <a:rPr lang="en-US" altLang="en-US" sz="2400" dirty="0">
                <a:latin typeface="Palatino Linotype" panose="02040502050505030304" pitchFamily="18" charset="0"/>
              </a:rPr>
              <a:t>Deposits at banks and other financial institutions</a:t>
            </a:r>
            <a:endParaRPr lang="en-US" dirty="0">
              <a:latin typeface="Palatino Linotype" panose="02040502050505030304" pitchFamily="18"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572000"/>
            <a:ext cx="6934200" cy="1933575"/>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464520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2"/>
          <p:cNvGrpSpPr>
            <a:grpSpLocks/>
          </p:cNvGrpSpPr>
          <p:nvPr/>
        </p:nvGrpSpPr>
        <p:grpSpPr bwMode="auto">
          <a:xfrm>
            <a:off x="1833563" y="1665288"/>
            <a:ext cx="6954837" cy="3743325"/>
            <a:chOff x="488" y="977"/>
            <a:chExt cx="4784" cy="2358"/>
          </a:xfrm>
        </p:grpSpPr>
        <p:sp>
          <p:nvSpPr>
            <p:cNvPr id="36885" name="Line 3"/>
            <p:cNvSpPr>
              <a:spLocks noChangeShapeType="1"/>
            </p:cNvSpPr>
            <p:nvPr/>
          </p:nvSpPr>
          <p:spPr bwMode="auto">
            <a:xfrm>
              <a:off x="488" y="977"/>
              <a:ext cx="478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sp>
          <p:nvSpPr>
            <p:cNvPr id="36886" name="Line 4"/>
            <p:cNvSpPr>
              <a:spLocks noChangeShapeType="1"/>
            </p:cNvSpPr>
            <p:nvPr/>
          </p:nvSpPr>
          <p:spPr bwMode="auto">
            <a:xfrm>
              <a:off x="2884" y="985"/>
              <a:ext cx="0" cy="23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grpSp>
      <p:sp>
        <p:nvSpPr>
          <p:cNvPr id="36867" name="Rectangle 5"/>
          <p:cNvSpPr>
            <a:spLocks noChangeArrowheads="1"/>
          </p:cNvSpPr>
          <p:nvPr/>
        </p:nvSpPr>
        <p:spPr bwMode="auto">
          <a:xfrm>
            <a:off x="1760538" y="1808163"/>
            <a:ext cx="3332162" cy="109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200" b="1">
                <a:solidFill>
                  <a:srgbClr val="000000"/>
                </a:solidFill>
              </a:rPr>
              <a:t>Cash		  </a:t>
            </a:r>
            <a:r>
              <a:rPr lang="en-US" altLang="en-US" sz="2200" b="1">
                <a:solidFill>
                  <a:srgbClr val="CC0000"/>
                </a:solidFill>
              </a:rPr>
              <a:t>$           0</a:t>
            </a:r>
          </a:p>
          <a:p>
            <a:pPr fontAlgn="base">
              <a:spcBef>
                <a:spcPct val="0"/>
              </a:spcBef>
              <a:spcAft>
                <a:spcPct val="0"/>
              </a:spcAft>
            </a:pPr>
            <a:r>
              <a:rPr lang="en-US" altLang="en-US" sz="2200" b="1">
                <a:solidFill>
                  <a:srgbClr val="000000"/>
                </a:solidFill>
              </a:rPr>
              <a:t>Reserves	    </a:t>
            </a:r>
            <a:r>
              <a:rPr lang="en-US" altLang="en-US" sz="2200" b="1">
                <a:solidFill>
                  <a:srgbClr val="CC0000"/>
                </a:solidFill>
              </a:rPr>
              <a:t>110,000</a:t>
            </a:r>
          </a:p>
          <a:p>
            <a:pPr fontAlgn="base">
              <a:spcBef>
                <a:spcPct val="0"/>
              </a:spcBef>
              <a:spcAft>
                <a:spcPct val="0"/>
              </a:spcAft>
            </a:pPr>
            <a:r>
              <a:rPr lang="en-US" altLang="en-US" sz="2200" b="1">
                <a:solidFill>
                  <a:srgbClr val="000000"/>
                </a:solidFill>
              </a:rPr>
              <a:t>Property</a:t>
            </a:r>
            <a:r>
              <a:rPr lang="en-US" altLang="en-US" sz="2200" b="1">
                <a:solidFill>
                  <a:srgbClr val="FF6600"/>
                </a:solidFill>
              </a:rPr>
              <a:t>	    </a:t>
            </a:r>
            <a:r>
              <a:rPr lang="en-US" altLang="en-US" sz="2200" b="1">
                <a:solidFill>
                  <a:srgbClr val="000000"/>
                </a:solidFill>
              </a:rPr>
              <a:t>240,000</a:t>
            </a:r>
          </a:p>
        </p:txBody>
      </p:sp>
      <p:sp>
        <p:nvSpPr>
          <p:cNvPr id="36868" name="Rectangle 6"/>
          <p:cNvSpPr>
            <a:spLocks noChangeArrowheads="1"/>
          </p:cNvSpPr>
          <p:nvPr/>
        </p:nvSpPr>
        <p:spPr bwMode="auto">
          <a:xfrm>
            <a:off x="5267325" y="1808163"/>
            <a:ext cx="3587750" cy="109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200" b="1">
                <a:solidFill>
                  <a:srgbClr val="000000"/>
                </a:solidFill>
              </a:rPr>
              <a:t>Checkable </a:t>
            </a:r>
          </a:p>
          <a:p>
            <a:pPr fontAlgn="base">
              <a:spcBef>
                <a:spcPct val="0"/>
              </a:spcBef>
              <a:spcAft>
                <a:spcPct val="0"/>
              </a:spcAft>
            </a:pPr>
            <a:r>
              <a:rPr lang="en-US" altLang="en-US" sz="2200" b="1">
                <a:solidFill>
                  <a:srgbClr val="000000"/>
                </a:solidFill>
              </a:rPr>
              <a:t>  Deposits	     $100,000</a:t>
            </a:r>
          </a:p>
          <a:p>
            <a:pPr fontAlgn="base">
              <a:spcBef>
                <a:spcPct val="0"/>
              </a:spcBef>
              <a:spcAft>
                <a:spcPct val="0"/>
              </a:spcAft>
            </a:pPr>
            <a:r>
              <a:rPr lang="en-US" altLang="en-US" sz="2200" b="1">
                <a:solidFill>
                  <a:srgbClr val="000000"/>
                </a:solidFill>
              </a:rPr>
              <a:t>Capital Stock        250,000</a:t>
            </a:r>
          </a:p>
        </p:txBody>
      </p:sp>
      <p:sp>
        <p:nvSpPr>
          <p:cNvPr id="36869" name="Rectangle 7"/>
          <p:cNvSpPr>
            <a:spLocks noChangeArrowheads="1"/>
          </p:cNvSpPr>
          <p:nvPr/>
        </p:nvSpPr>
        <p:spPr bwMode="auto">
          <a:xfrm>
            <a:off x="2462213" y="95250"/>
            <a:ext cx="5470525"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lnSpc>
                <a:spcPct val="80000"/>
              </a:lnSpc>
              <a:spcBef>
                <a:spcPct val="0"/>
              </a:spcBef>
              <a:spcAft>
                <a:spcPct val="0"/>
              </a:spcAft>
            </a:pPr>
            <a:r>
              <a:rPr lang="en-US" altLang="en-US" sz="4000" b="1">
                <a:solidFill>
                  <a:srgbClr val="000099"/>
                </a:solidFill>
              </a:rPr>
              <a:t>FORMATION OF A</a:t>
            </a:r>
          </a:p>
          <a:p>
            <a:pPr algn="ctr" fontAlgn="base">
              <a:lnSpc>
                <a:spcPct val="80000"/>
              </a:lnSpc>
              <a:spcBef>
                <a:spcPct val="0"/>
              </a:spcBef>
              <a:spcAft>
                <a:spcPct val="0"/>
              </a:spcAft>
            </a:pPr>
            <a:r>
              <a:rPr lang="en-US" altLang="en-US" sz="4000" b="1">
                <a:solidFill>
                  <a:srgbClr val="000099"/>
                </a:solidFill>
              </a:rPr>
              <a:t>COMMERCIAL BANK</a:t>
            </a:r>
          </a:p>
        </p:txBody>
      </p:sp>
      <p:sp>
        <p:nvSpPr>
          <p:cNvPr id="36870" name="Rectangle 8"/>
          <p:cNvSpPr>
            <a:spLocks noChangeArrowheads="1"/>
          </p:cNvSpPr>
          <p:nvPr/>
        </p:nvSpPr>
        <p:spPr bwMode="auto">
          <a:xfrm>
            <a:off x="1733550" y="1304925"/>
            <a:ext cx="12001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000" b="1">
                <a:solidFill>
                  <a:srgbClr val="000000"/>
                </a:solidFill>
              </a:rPr>
              <a:t>ASSETS</a:t>
            </a:r>
          </a:p>
        </p:txBody>
      </p:sp>
      <p:sp>
        <p:nvSpPr>
          <p:cNvPr id="36871" name="Rectangle 9"/>
          <p:cNvSpPr>
            <a:spLocks noChangeArrowheads="1"/>
          </p:cNvSpPr>
          <p:nvPr/>
        </p:nvSpPr>
        <p:spPr bwMode="auto">
          <a:xfrm>
            <a:off x="6632575" y="1000125"/>
            <a:ext cx="22574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fontAlgn="base">
              <a:spcBef>
                <a:spcPct val="0"/>
              </a:spcBef>
              <a:spcAft>
                <a:spcPct val="0"/>
              </a:spcAft>
            </a:pPr>
            <a:r>
              <a:rPr lang="en-US" altLang="en-US" sz="2000" b="1">
                <a:solidFill>
                  <a:srgbClr val="000000"/>
                </a:solidFill>
              </a:rPr>
              <a:t>LIABILITIES AND</a:t>
            </a:r>
          </a:p>
          <a:p>
            <a:pPr algn="r" fontAlgn="base">
              <a:spcBef>
                <a:spcPct val="0"/>
              </a:spcBef>
              <a:spcAft>
                <a:spcPct val="0"/>
              </a:spcAft>
            </a:pPr>
            <a:r>
              <a:rPr lang="en-US" altLang="en-US" sz="2000" b="1">
                <a:solidFill>
                  <a:srgbClr val="000000"/>
                </a:solidFill>
              </a:rPr>
              <a:t>NET WORTH</a:t>
            </a:r>
          </a:p>
        </p:txBody>
      </p:sp>
      <p:grpSp>
        <p:nvGrpSpPr>
          <p:cNvPr id="70666" name="Group 10"/>
          <p:cNvGrpSpPr>
            <a:grpSpLocks/>
          </p:cNvGrpSpPr>
          <p:nvPr/>
        </p:nvGrpSpPr>
        <p:grpSpPr bwMode="auto">
          <a:xfrm>
            <a:off x="2019300" y="2106613"/>
            <a:ext cx="5935663" cy="3568700"/>
            <a:chOff x="1272" y="1327"/>
            <a:chExt cx="3739" cy="2248"/>
          </a:xfrm>
        </p:grpSpPr>
        <p:grpSp>
          <p:nvGrpSpPr>
            <p:cNvPr id="36873" name="Group 11"/>
            <p:cNvGrpSpPr>
              <a:grpSpLocks/>
            </p:cNvGrpSpPr>
            <p:nvPr/>
          </p:nvGrpSpPr>
          <p:grpSpPr bwMode="auto">
            <a:xfrm>
              <a:off x="1272" y="1327"/>
              <a:ext cx="3739" cy="2248"/>
              <a:chOff x="1272" y="1327"/>
              <a:chExt cx="3739" cy="2248"/>
            </a:xfrm>
          </p:grpSpPr>
          <p:sp>
            <p:nvSpPr>
              <p:cNvPr id="36875" name="Freeform 12"/>
              <p:cNvSpPr>
                <a:spLocks/>
              </p:cNvSpPr>
              <p:nvPr/>
            </p:nvSpPr>
            <p:spPr bwMode="auto">
              <a:xfrm>
                <a:off x="1302" y="1347"/>
                <a:ext cx="2149" cy="2208"/>
              </a:xfrm>
              <a:custGeom>
                <a:avLst/>
                <a:gdLst>
                  <a:gd name="T0" fmla="*/ 0 w 2149"/>
                  <a:gd name="T1" fmla="*/ 2207 h 2208"/>
                  <a:gd name="T2" fmla="*/ 2148 w 2149"/>
                  <a:gd name="T3" fmla="*/ 2207 h 2208"/>
                  <a:gd name="T4" fmla="*/ 2148 w 2149"/>
                  <a:gd name="T5" fmla="*/ 0 h 2208"/>
                  <a:gd name="T6" fmla="*/ 0 w 2149"/>
                  <a:gd name="T7" fmla="*/ 0 h 2208"/>
                  <a:gd name="T8" fmla="*/ 0 w 2149"/>
                  <a:gd name="T9" fmla="*/ 2207 h 22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9" h="2208">
                    <a:moveTo>
                      <a:pt x="0" y="2207"/>
                    </a:moveTo>
                    <a:lnTo>
                      <a:pt x="2148" y="2207"/>
                    </a:lnTo>
                    <a:lnTo>
                      <a:pt x="2148" y="0"/>
                    </a:lnTo>
                    <a:lnTo>
                      <a:pt x="0" y="0"/>
                    </a:lnTo>
                    <a:lnTo>
                      <a:pt x="0" y="2207"/>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36876" name="Freeform 13"/>
              <p:cNvSpPr>
                <a:spLocks/>
              </p:cNvSpPr>
              <p:nvPr/>
            </p:nvSpPr>
            <p:spPr bwMode="auto">
              <a:xfrm>
                <a:off x="2782" y="1913"/>
                <a:ext cx="1132" cy="1056"/>
              </a:xfrm>
              <a:custGeom>
                <a:avLst/>
                <a:gdLst>
                  <a:gd name="T0" fmla="*/ 0 w 1132"/>
                  <a:gd name="T1" fmla="*/ 0 h 1056"/>
                  <a:gd name="T2" fmla="*/ 0 w 1132"/>
                  <a:gd name="T3" fmla="*/ 111 h 1056"/>
                  <a:gd name="T4" fmla="*/ 30 w 1132"/>
                  <a:gd name="T5" fmla="*/ 181 h 1056"/>
                  <a:gd name="T6" fmla="*/ 100 w 1132"/>
                  <a:gd name="T7" fmla="*/ 252 h 1056"/>
                  <a:gd name="T8" fmla="*/ 190 w 1132"/>
                  <a:gd name="T9" fmla="*/ 291 h 1056"/>
                  <a:gd name="T10" fmla="*/ 490 w 1132"/>
                  <a:gd name="T11" fmla="*/ 291 h 1056"/>
                  <a:gd name="T12" fmla="*/ 490 w 1132"/>
                  <a:gd name="T13" fmla="*/ 412 h 1056"/>
                  <a:gd name="T14" fmla="*/ 510 w 1132"/>
                  <a:gd name="T15" fmla="*/ 492 h 1056"/>
                  <a:gd name="T16" fmla="*/ 570 w 1132"/>
                  <a:gd name="T17" fmla="*/ 583 h 1056"/>
                  <a:gd name="T18" fmla="*/ 631 w 1132"/>
                  <a:gd name="T19" fmla="*/ 622 h 1056"/>
                  <a:gd name="T20" fmla="*/ 681 w 1132"/>
                  <a:gd name="T21" fmla="*/ 653 h 1056"/>
                  <a:gd name="T22" fmla="*/ 681 w 1132"/>
                  <a:gd name="T23" fmla="*/ 1055 h 1056"/>
                  <a:gd name="T24" fmla="*/ 821 w 1132"/>
                  <a:gd name="T25" fmla="*/ 1055 h 1056"/>
                  <a:gd name="T26" fmla="*/ 931 w 1132"/>
                  <a:gd name="T27" fmla="*/ 1025 h 1056"/>
                  <a:gd name="T28" fmla="*/ 1032 w 1132"/>
                  <a:gd name="T29" fmla="*/ 965 h 1056"/>
                  <a:gd name="T30" fmla="*/ 1131 w 1132"/>
                  <a:gd name="T31" fmla="*/ 834 h 1056"/>
                  <a:gd name="T32" fmla="*/ 1131 w 1132"/>
                  <a:gd name="T33" fmla="*/ 262 h 1056"/>
                  <a:gd name="T34" fmla="*/ 1071 w 1132"/>
                  <a:gd name="T35" fmla="*/ 141 h 1056"/>
                  <a:gd name="T36" fmla="*/ 992 w 1132"/>
                  <a:gd name="T37" fmla="*/ 61 h 1056"/>
                  <a:gd name="T38" fmla="*/ 891 w 1132"/>
                  <a:gd name="T39" fmla="*/ 11 h 1056"/>
                  <a:gd name="T40" fmla="*/ 811 w 1132"/>
                  <a:gd name="T41" fmla="*/ 0 h 1056"/>
                  <a:gd name="T42" fmla="*/ 0 w 1132"/>
                  <a:gd name="T43" fmla="*/ 0 h 10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32" h="1056">
                    <a:moveTo>
                      <a:pt x="0" y="0"/>
                    </a:moveTo>
                    <a:lnTo>
                      <a:pt x="0" y="111"/>
                    </a:lnTo>
                    <a:lnTo>
                      <a:pt x="30" y="181"/>
                    </a:lnTo>
                    <a:lnTo>
                      <a:pt x="100" y="252"/>
                    </a:lnTo>
                    <a:lnTo>
                      <a:pt x="190" y="291"/>
                    </a:lnTo>
                    <a:lnTo>
                      <a:pt x="490" y="291"/>
                    </a:lnTo>
                    <a:lnTo>
                      <a:pt x="490" y="412"/>
                    </a:lnTo>
                    <a:lnTo>
                      <a:pt x="510" y="492"/>
                    </a:lnTo>
                    <a:lnTo>
                      <a:pt x="570" y="583"/>
                    </a:lnTo>
                    <a:lnTo>
                      <a:pt x="631" y="622"/>
                    </a:lnTo>
                    <a:lnTo>
                      <a:pt x="681" y="653"/>
                    </a:lnTo>
                    <a:lnTo>
                      <a:pt x="681" y="1055"/>
                    </a:lnTo>
                    <a:lnTo>
                      <a:pt x="821" y="1055"/>
                    </a:lnTo>
                    <a:lnTo>
                      <a:pt x="931" y="1025"/>
                    </a:lnTo>
                    <a:lnTo>
                      <a:pt x="1032" y="965"/>
                    </a:lnTo>
                    <a:lnTo>
                      <a:pt x="1131" y="834"/>
                    </a:lnTo>
                    <a:lnTo>
                      <a:pt x="1131" y="262"/>
                    </a:lnTo>
                    <a:lnTo>
                      <a:pt x="1071" y="141"/>
                    </a:lnTo>
                    <a:lnTo>
                      <a:pt x="992" y="61"/>
                    </a:lnTo>
                    <a:lnTo>
                      <a:pt x="891" y="11"/>
                    </a:lnTo>
                    <a:lnTo>
                      <a:pt x="811" y="0"/>
                    </a:lnTo>
                    <a:lnTo>
                      <a:pt x="0" y="0"/>
                    </a:lnTo>
                  </a:path>
                </a:pathLst>
              </a:custGeom>
              <a:solidFill>
                <a:srgbClr val="FFC98E"/>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36877" name="Freeform 14"/>
              <p:cNvSpPr>
                <a:spLocks/>
              </p:cNvSpPr>
              <p:nvPr/>
            </p:nvSpPr>
            <p:spPr bwMode="auto">
              <a:xfrm>
                <a:off x="3929" y="1913"/>
                <a:ext cx="216" cy="1106"/>
              </a:xfrm>
              <a:custGeom>
                <a:avLst/>
                <a:gdLst>
                  <a:gd name="T0" fmla="*/ 215 w 216"/>
                  <a:gd name="T1" fmla="*/ 1105 h 1106"/>
                  <a:gd name="T2" fmla="*/ 147 w 216"/>
                  <a:gd name="T3" fmla="*/ 1105 h 1106"/>
                  <a:gd name="T4" fmla="*/ 89 w 216"/>
                  <a:gd name="T5" fmla="*/ 1075 h 1106"/>
                  <a:gd name="T6" fmla="*/ 30 w 216"/>
                  <a:gd name="T7" fmla="*/ 1015 h 1106"/>
                  <a:gd name="T8" fmla="*/ 0 w 216"/>
                  <a:gd name="T9" fmla="*/ 955 h 1106"/>
                  <a:gd name="T10" fmla="*/ 0 w 216"/>
                  <a:gd name="T11" fmla="*/ 0 h 1106"/>
                  <a:gd name="T12" fmla="*/ 215 w 216"/>
                  <a:gd name="T13" fmla="*/ 0 h 1106"/>
                  <a:gd name="T14" fmla="*/ 215 w 216"/>
                  <a:gd name="T15" fmla="*/ 1105 h 1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 h="1106">
                    <a:moveTo>
                      <a:pt x="215" y="1105"/>
                    </a:moveTo>
                    <a:lnTo>
                      <a:pt x="147" y="1105"/>
                    </a:lnTo>
                    <a:lnTo>
                      <a:pt x="89" y="1075"/>
                    </a:lnTo>
                    <a:lnTo>
                      <a:pt x="30" y="1015"/>
                    </a:lnTo>
                    <a:lnTo>
                      <a:pt x="0" y="955"/>
                    </a:lnTo>
                    <a:lnTo>
                      <a:pt x="0" y="0"/>
                    </a:lnTo>
                    <a:lnTo>
                      <a:pt x="215" y="0"/>
                    </a:lnTo>
                    <a:lnTo>
                      <a:pt x="215" y="1105"/>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36878" name="Freeform 15"/>
              <p:cNvSpPr>
                <a:spLocks/>
              </p:cNvSpPr>
              <p:nvPr/>
            </p:nvSpPr>
            <p:spPr bwMode="auto">
              <a:xfrm>
                <a:off x="4282" y="1823"/>
                <a:ext cx="508" cy="1297"/>
              </a:xfrm>
              <a:custGeom>
                <a:avLst/>
                <a:gdLst>
                  <a:gd name="T0" fmla="*/ 0 w 508"/>
                  <a:gd name="T1" fmla="*/ 1296 h 1297"/>
                  <a:gd name="T2" fmla="*/ 0 w 508"/>
                  <a:gd name="T3" fmla="*/ 0 h 1297"/>
                  <a:gd name="T4" fmla="*/ 507 w 508"/>
                  <a:gd name="T5" fmla="*/ 0 h 1297"/>
                  <a:gd name="T6" fmla="*/ 507 w 508"/>
                  <a:gd name="T7" fmla="*/ 1296 h 1297"/>
                  <a:gd name="T8" fmla="*/ 0 w 508"/>
                  <a:gd name="T9" fmla="*/ 1296 h 12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8" h="1297">
                    <a:moveTo>
                      <a:pt x="0" y="1296"/>
                    </a:moveTo>
                    <a:lnTo>
                      <a:pt x="0" y="0"/>
                    </a:lnTo>
                    <a:lnTo>
                      <a:pt x="507" y="0"/>
                    </a:lnTo>
                    <a:lnTo>
                      <a:pt x="507" y="1296"/>
                    </a:lnTo>
                    <a:lnTo>
                      <a:pt x="0" y="1296"/>
                    </a:lnTo>
                  </a:path>
                </a:pathLst>
              </a:custGeom>
              <a:solidFill>
                <a:srgbClr val="FFEA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36879" name="Freeform 16"/>
              <p:cNvSpPr>
                <a:spLocks/>
              </p:cNvSpPr>
              <p:nvPr/>
            </p:nvSpPr>
            <p:spPr bwMode="auto">
              <a:xfrm>
                <a:off x="4121" y="1801"/>
                <a:ext cx="890" cy="1340"/>
              </a:xfrm>
              <a:custGeom>
                <a:avLst/>
                <a:gdLst>
                  <a:gd name="T0" fmla="*/ 248 w 890"/>
                  <a:gd name="T1" fmla="*/ 0 h 1340"/>
                  <a:gd name="T2" fmla="*/ 273 w 890"/>
                  <a:gd name="T3" fmla="*/ 36 h 1340"/>
                  <a:gd name="T4" fmla="*/ 288 w 890"/>
                  <a:gd name="T5" fmla="*/ 72 h 1340"/>
                  <a:gd name="T6" fmla="*/ 297 w 890"/>
                  <a:gd name="T7" fmla="*/ 110 h 1340"/>
                  <a:gd name="T8" fmla="*/ 299 w 890"/>
                  <a:gd name="T9" fmla="*/ 148 h 1340"/>
                  <a:gd name="T10" fmla="*/ 292 w 890"/>
                  <a:gd name="T11" fmla="*/ 187 h 1340"/>
                  <a:gd name="T12" fmla="*/ 280 w 890"/>
                  <a:gd name="T13" fmla="*/ 224 h 1340"/>
                  <a:gd name="T14" fmla="*/ 260 w 890"/>
                  <a:gd name="T15" fmla="*/ 257 h 1340"/>
                  <a:gd name="T16" fmla="*/ 234 w 890"/>
                  <a:gd name="T17" fmla="*/ 291 h 1340"/>
                  <a:gd name="T18" fmla="*/ 216 w 890"/>
                  <a:gd name="T19" fmla="*/ 326 h 1340"/>
                  <a:gd name="T20" fmla="*/ 204 w 890"/>
                  <a:gd name="T21" fmla="*/ 362 h 1340"/>
                  <a:gd name="T22" fmla="*/ 199 w 890"/>
                  <a:gd name="T23" fmla="*/ 400 h 1340"/>
                  <a:gd name="T24" fmla="*/ 201 w 890"/>
                  <a:gd name="T25" fmla="*/ 439 h 1340"/>
                  <a:gd name="T26" fmla="*/ 210 w 890"/>
                  <a:gd name="T27" fmla="*/ 477 h 1340"/>
                  <a:gd name="T28" fmla="*/ 226 w 890"/>
                  <a:gd name="T29" fmla="*/ 513 h 1340"/>
                  <a:gd name="T30" fmla="*/ 248 w 890"/>
                  <a:gd name="T31" fmla="*/ 544 h 1340"/>
                  <a:gd name="T32" fmla="*/ 273 w 890"/>
                  <a:gd name="T33" fmla="*/ 579 h 1340"/>
                  <a:gd name="T34" fmla="*/ 288 w 890"/>
                  <a:gd name="T35" fmla="*/ 615 h 1340"/>
                  <a:gd name="T36" fmla="*/ 297 w 890"/>
                  <a:gd name="T37" fmla="*/ 653 h 1340"/>
                  <a:gd name="T38" fmla="*/ 299 w 890"/>
                  <a:gd name="T39" fmla="*/ 692 h 1340"/>
                  <a:gd name="T40" fmla="*/ 292 w 890"/>
                  <a:gd name="T41" fmla="*/ 730 h 1340"/>
                  <a:gd name="T42" fmla="*/ 280 w 890"/>
                  <a:gd name="T43" fmla="*/ 767 h 1340"/>
                  <a:gd name="T44" fmla="*/ 260 w 890"/>
                  <a:gd name="T45" fmla="*/ 800 h 1340"/>
                  <a:gd name="T46" fmla="*/ 235 w 890"/>
                  <a:gd name="T47" fmla="*/ 833 h 1340"/>
                  <a:gd name="T48" fmla="*/ 216 w 890"/>
                  <a:gd name="T49" fmla="*/ 868 h 1340"/>
                  <a:gd name="T50" fmla="*/ 204 w 890"/>
                  <a:gd name="T51" fmla="*/ 905 h 1340"/>
                  <a:gd name="T52" fmla="*/ 199 w 890"/>
                  <a:gd name="T53" fmla="*/ 943 h 1340"/>
                  <a:gd name="T54" fmla="*/ 202 w 890"/>
                  <a:gd name="T55" fmla="*/ 983 h 1340"/>
                  <a:gd name="T56" fmla="*/ 211 w 890"/>
                  <a:gd name="T57" fmla="*/ 1019 h 1340"/>
                  <a:gd name="T58" fmla="*/ 227 w 890"/>
                  <a:gd name="T59" fmla="*/ 1055 h 1340"/>
                  <a:gd name="T60" fmla="*/ 249 w 890"/>
                  <a:gd name="T61" fmla="*/ 1086 h 1340"/>
                  <a:gd name="T62" fmla="*/ 273 w 890"/>
                  <a:gd name="T63" fmla="*/ 1122 h 1340"/>
                  <a:gd name="T64" fmla="*/ 289 w 890"/>
                  <a:gd name="T65" fmla="*/ 1158 h 1340"/>
                  <a:gd name="T66" fmla="*/ 297 w 890"/>
                  <a:gd name="T67" fmla="*/ 1196 h 1340"/>
                  <a:gd name="T68" fmla="*/ 299 w 890"/>
                  <a:gd name="T69" fmla="*/ 1234 h 1340"/>
                  <a:gd name="T70" fmla="*/ 293 w 890"/>
                  <a:gd name="T71" fmla="*/ 1272 h 1340"/>
                  <a:gd name="T72" fmla="*/ 889 w 890"/>
                  <a:gd name="T73" fmla="*/ 1288 h 1340"/>
                  <a:gd name="T74" fmla="*/ 0 w 890"/>
                  <a:gd name="T75" fmla="*/ 1339 h 13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90" h="1340">
                    <a:moveTo>
                      <a:pt x="0" y="1"/>
                    </a:moveTo>
                    <a:lnTo>
                      <a:pt x="248" y="0"/>
                    </a:lnTo>
                    <a:lnTo>
                      <a:pt x="263" y="20"/>
                    </a:lnTo>
                    <a:lnTo>
                      <a:pt x="273" y="36"/>
                    </a:lnTo>
                    <a:lnTo>
                      <a:pt x="281" y="54"/>
                    </a:lnTo>
                    <a:lnTo>
                      <a:pt x="288" y="72"/>
                    </a:lnTo>
                    <a:lnTo>
                      <a:pt x="293" y="91"/>
                    </a:lnTo>
                    <a:lnTo>
                      <a:pt x="297" y="110"/>
                    </a:lnTo>
                    <a:lnTo>
                      <a:pt x="299" y="129"/>
                    </a:lnTo>
                    <a:lnTo>
                      <a:pt x="299" y="148"/>
                    </a:lnTo>
                    <a:lnTo>
                      <a:pt x="296" y="167"/>
                    </a:lnTo>
                    <a:lnTo>
                      <a:pt x="292" y="187"/>
                    </a:lnTo>
                    <a:lnTo>
                      <a:pt x="287" y="205"/>
                    </a:lnTo>
                    <a:lnTo>
                      <a:pt x="280" y="224"/>
                    </a:lnTo>
                    <a:lnTo>
                      <a:pt x="271" y="241"/>
                    </a:lnTo>
                    <a:lnTo>
                      <a:pt x="260" y="257"/>
                    </a:lnTo>
                    <a:lnTo>
                      <a:pt x="246" y="276"/>
                    </a:lnTo>
                    <a:lnTo>
                      <a:pt x="234" y="291"/>
                    </a:lnTo>
                    <a:lnTo>
                      <a:pt x="223" y="308"/>
                    </a:lnTo>
                    <a:lnTo>
                      <a:pt x="216" y="326"/>
                    </a:lnTo>
                    <a:lnTo>
                      <a:pt x="209" y="343"/>
                    </a:lnTo>
                    <a:lnTo>
                      <a:pt x="204" y="362"/>
                    </a:lnTo>
                    <a:lnTo>
                      <a:pt x="200" y="381"/>
                    </a:lnTo>
                    <a:lnTo>
                      <a:pt x="199" y="400"/>
                    </a:lnTo>
                    <a:lnTo>
                      <a:pt x="199" y="420"/>
                    </a:lnTo>
                    <a:lnTo>
                      <a:pt x="201" y="439"/>
                    </a:lnTo>
                    <a:lnTo>
                      <a:pt x="205" y="458"/>
                    </a:lnTo>
                    <a:lnTo>
                      <a:pt x="210" y="477"/>
                    </a:lnTo>
                    <a:lnTo>
                      <a:pt x="218" y="496"/>
                    </a:lnTo>
                    <a:lnTo>
                      <a:pt x="226" y="513"/>
                    </a:lnTo>
                    <a:lnTo>
                      <a:pt x="236" y="530"/>
                    </a:lnTo>
                    <a:lnTo>
                      <a:pt x="248" y="544"/>
                    </a:lnTo>
                    <a:lnTo>
                      <a:pt x="263" y="562"/>
                    </a:lnTo>
                    <a:lnTo>
                      <a:pt x="273" y="579"/>
                    </a:lnTo>
                    <a:lnTo>
                      <a:pt x="281" y="597"/>
                    </a:lnTo>
                    <a:lnTo>
                      <a:pt x="288" y="615"/>
                    </a:lnTo>
                    <a:lnTo>
                      <a:pt x="293" y="634"/>
                    </a:lnTo>
                    <a:lnTo>
                      <a:pt x="297" y="653"/>
                    </a:lnTo>
                    <a:lnTo>
                      <a:pt x="299" y="672"/>
                    </a:lnTo>
                    <a:lnTo>
                      <a:pt x="299" y="692"/>
                    </a:lnTo>
                    <a:lnTo>
                      <a:pt x="296" y="711"/>
                    </a:lnTo>
                    <a:lnTo>
                      <a:pt x="292" y="730"/>
                    </a:lnTo>
                    <a:lnTo>
                      <a:pt x="287" y="749"/>
                    </a:lnTo>
                    <a:lnTo>
                      <a:pt x="280" y="767"/>
                    </a:lnTo>
                    <a:lnTo>
                      <a:pt x="271" y="783"/>
                    </a:lnTo>
                    <a:lnTo>
                      <a:pt x="260" y="800"/>
                    </a:lnTo>
                    <a:lnTo>
                      <a:pt x="248" y="815"/>
                    </a:lnTo>
                    <a:lnTo>
                      <a:pt x="235" y="833"/>
                    </a:lnTo>
                    <a:lnTo>
                      <a:pt x="224" y="850"/>
                    </a:lnTo>
                    <a:lnTo>
                      <a:pt x="216" y="868"/>
                    </a:lnTo>
                    <a:lnTo>
                      <a:pt x="210" y="886"/>
                    </a:lnTo>
                    <a:lnTo>
                      <a:pt x="204" y="905"/>
                    </a:lnTo>
                    <a:lnTo>
                      <a:pt x="201" y="924"/>
                    </a:lnTo>
                    <a:lnTo>
                      <a:pt x="199" y="943"/>
                    </a:lnTo>
                    <a:lnTo>
                      <a:pt x="199" y="963"/>
                    </a:lnTo>
                    <a:lnTo>
                      <a:pt x="202" y="983"/>
                    </a:lnTo>
                    <a:lnTo>
                      <a:pt x="206" y="1001"/>
                    </a:lnTo>
                    <a:lnTo>
                      <a:pt x="211" y="1019"/>
                    </a:lnTo>
                    <a:lnTo>
                      <a:pt x="218" y="1038"/>
                    </a:lnTo>
                    <a:lnTo>
                      <a:pt x="227" y="1055"/>
                    </a:lnTo>
                    <a:lnTo>
                      <a:pt x="237" y="1072"/>
                    </a:lnTo>
                    <a:lnTo>
                      <a:pt x="249" y="1086"/>
                    </a:lnTo>
                    <a:lnTo>
                      <a:pt x="263" y="1105"/>
                    </a:lnTo>
                    <a:lnTo>
                      <a:pt x="273" y="1122"/>
                    </a:lnTo>
                    <a:lnTo>
                      <a:pt x="282" y="1140"/>
                    </a:lnTo>
                    <a:lnTo>
                      <a:pt x="289" y="1158"/>
                    </a:lnTo>
                    <a:lnTo>
                      <a:pt x="294" y="1177"/>
                    </a:lnTo>
                    <a:lnTo>
                      <a:pt x="297" y="1196"/>
                    </a:lnTo>
                    <a:lnTo>
                      <a:pt x="299" y="1215"/>
                    </a:lnTo>
                    <a:lnTo>
                      <a:pt x="299" y="1234"/>
                    </a:lnTo>
                    <a:lnTo>
                      <a:pt x="297" y="1253"/>
                    </a:lnTo>
                    <a:lnTo>
                      <a:pt x="293" y="1272"/>
                    </a:lnTo>
                    <a:lnTo>
                      <a:pt x="289" y="1288"/>
                    </a:lnTo>
                    <a:lnTo>
                      <a:pt x="889" y="1288"/>
                    </a:lnTo>
                    <a:lnTo>
                      <a:pt x="889" y="1339"/>
                    </a:lnTo>
                    <a:lnTo>
                      <a:pt x="0" y="1339"/>
                    </a:lnTo>
                    <a:lnTo>
                      <a:pt x="0" y="1"/>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36880" name="Freeform 17"/>
              <p:cNvSpPr>
                <a:spLocks/>
              </p:cNvSpPr>
              <p:nvPr/>
            </p:nvSpPr>
            <p:spPr bwMode="auto">
              <a:xfrm>
                <a:off x="4121" y="1802"/>
                <a:ext cx="890" cy="1343"/>
              </a:xfrm>
              <a:custGeom>
                <a:avLst/>
                <a:gdLst>
                  <a:gd name="T0" fmla="*/ 0 w 890"/>
                  <a:gd name="T1" fmla="*/ 51 h 1343"/>
                  <a:gd name="T2" fmla="*/ 577 w 890"/>
                  <a:gd name="T3" fmla="*/ 71 h 1343"/>
                  <a:gd name="T4" fmla="*/ 586 w 890"/>
                  <a:gd name="T5" fmla="*/ 109 h 1343"/>
                  <a:gd name="T6" fmla="*/ 588 w 890"/>
                  <a:gd name="T7" fmla="*/ 147 h 1343"/>
                  <a:gd name="T8" fmla="*/ 581 w 890"/>
                  <a:gd name="T9" fmla="*/ 186 h 1343"/>
                  <a:gd name="T10" fmla="*/ 569 w 890"/>
                  <a:gd name="T11" fmla="*/ 223 h 1343"/>
                  <a:gd name="T12" fmla="*/ 549 w 890"/>
                  <a:gd name="T13" fmla="*/ 256 h 1343"/>
                  <a:gd name="T14" fmla="*/ 523 w 890"/>
                  <a:gd name="T15" fmla="*/ 290 h 1343"/>
                  <a:gd name="T16" fmla="*/ 505 w 890"/>
                  <a:gd name="T17" fmla="*/ 325 h 1343"/>
                  <a:gd name="T18" fmla="*/ 493 w 890"/>
                  <a:gd name="T19" fmla="*/ 361 h 1343"/>
                  <a:gd name="T20" fmla="*/ 488 w 890"/>
                  <a:gd name="T21" fmla="*/ 399 h 1343"/>
                  <a:gd name="T22" fmla="*/ 490 w 890"/>
                  <a:gd name="T23" fmla="*/ 438 h 1343"/>
                  <a:gd name="T24" fmla="*/ 500 w 890"/>
                  <a:gd name="T25" fmla="*/ 476 h 1343"/>
                  <a:gd name="T26" fmla="*/ 516 w 890"/>
                  <a:gd name="T27" fmla="*/ 512 h 1343"/>
                  <a:gd name="T28" fmla="*/ 537 w 890"/>
                  <a:gd name="T29" fmla="*/ 543 h 1343"/>
                  <a:gd name="T30" fmla="*/ 562 w 890"/>
                  <a:gd name="T31" fmla="*/ 578 h 1343"/>
                  <a:gd name="T32" fmla="*/ 577 w 890"/>
                  <a:gd name="T33" fmla="*/ 614 h 1343"/>
                  <a:gd name="T34" fmla="*/ 586 w 890"/>
                  <a:gd name="T35" fmla="*/ 652 h 1343"/>
                  <a:gd name="T36" fmla="*/ 588 w 890"/>
                  <a:gd name="T37" fmla="*/ 691 h 1343"/>
                  <a:gd name="T38" fmla="*/ 581 w 890"/>
                  <a:gd name="T39" fmla="*/ 729 h 1343"/>
                  <a:gd name="T40" fmla="*/ 569 w 890"/>
                  <a:gd name="T41" fmla="*/ 766 h 1343"/>
                  <a:gd name="T42" fmla="*/ 549 w 890"/>
                  <a:gd name="T43" fmla="*/ 799 h 1343"/>
                  <a:gd name="T44" fmla="*/ 524 w 890"/>
                  <a:gd name="T45" fmla="*/ 832 h 1343"/>
                  <a:gd name="T46" fmla="*/ 506 w 890"/>
                  <a:gd name="T47" fmla="*/ 867 h 1343"/>
                  <a:gd name="T48" fmla="*/ 494 w 890"/>
                  <a:gd name="T49" fmla="*/ 904 h 1343"/>
                  <a:gd name="T50" fmla="*/ 488 w 890"/>
                  <a:gd name="T51" fmla="*/ 942 h 1343"/>
                  <a:gd name="T52" fmla="*/ 491 w 890"/>
                  <a:gd name="T53" fmla="*/ 982 h 1343"/>
                  <a:gd name="T54" fmla="*/ 500 w 890"/>
                  <a:gd name="T55" fmla="*/ 1018 h 1343"/>
                  <a:gd name="T56" fmla="*/ 517 w 890"/>
                  <a:gd name="T57" fmla="*/ 1054 h 1343"/>
                  <a:gd name="T58" fmla="*/ 538 w 890"/>
                  <a:gd name="T59" fmla="*/ 1085 h 1343"/>
                  <a:gd name="T60" fmla="*/ 563 w 890"/>
                  <a:gd name="T61" fmla="*/ 1121 h 1343"/>
                  <a:gd name="T62" fmla="*/ 578 w 890"/>
                  <a:gd name="T63" fmla="*/ 1157 h 1343"/>
                  <a:gd name="T64" fmla="*/ 587 w 890"/>
                  <a:gd name="T65" fmla="*/ 1195 h 1343"/>
                  <a:gd name="T66" fmla="*/ 589 w 890"/>
                  <a:gd name="T67" fmla="*/ 1233 h 1343"/>
                  <a:gd name="T68" fmla="*/ 582 w 890"/>
                  <a:gd name="T69" fmla="*/ 1271 h 1343"/>
                  <a:gd name="T70" fmla="*/ 569 w 890"/>
                  <a:gd name="T71" fmla="*/ 1308 h 1343"/>
                  <a:gd name="T72" fmla="*/ 550 w 890"/>
                  <a:gd name="T73" fmla="*/ 1342 h 1343"/>
                  <a:gd name="T74" fmla="*/ 889 w 890"/>
                  <a:gd name="T75" fmla="*/ 0 h 13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90" h="1343">
                    <a:moveTo>
                      <a:pt x="0" y="0"/>
                    </a:moveTo>
                    <a:lnTo>
                      <a:pt x="0" y="51"/>
                    </a:lnTo>
                    <a:lnTo>
                      <a:pt x="569" y="51"/>
                    </a:lnTo>
                    <a:lnTo>
                      <a:pt x="577" y="71"/>
                    </a:lnTo>
                    <a:lnTo>
                      <a:pt x="583" y="90"/>
                    </a:lnTo>
                    <a:lnTo>
                      <a:pt x="586" y="109"/>
                    </a:lnTo>
                    <a:lnTo>
                      <a:pt x="588" y="128"/>
                    </a:lnTo>
                    <a:lnTo>
                      <a:pt x="588" y="147"/>
                    </a:lnTo>
                    <a:lnTo>
                      <a:pt x="585" y="166"/>
                    </a:lnTo>
                    <a:lnTo>
                      <a:pt x="581" y="186"/>
                    </a:lnTo>
                    <a:lnTo>
                      <a:pt x="577" y="204"/>
                    </a:lnTo>
                    <a:lnTo>
                      <a:pt x="569" y="223"/>
                    </a:lnTo>
                    <a:lnTo>
                      <a:pt x="560" y="240"/>
                    </a:lnTo>
                    <a:lnTo>
                      <a:pt x="549" y="256"/>
                    </a:lnTo>
                    <a:lnTo>
                      <a:pt x="535" y="275"/>
                    </a:lnTo>
                    <a:lnTo>
                      <a:pt x="523" y="290"/>
                    </a:lnTo>
                    <a:lnTo>
                      <a:pt x="514" y="307"/>
                    </a:lnTo>
                    <a:lnTo>
                      <a:pt x="505" y="325"/>
                    </a:lnTo>
                    <a:lnTo>
                      <a:pt x="498" y="342"/>
                    </a:lnTo>
                    <a:lnTo>
                      <a:pt x="493" y="361"/>
                    </a:lnTo>
                    <a:lnTo>
                      <a:pt x="490" y="380"/>
                    </a:lnTo>
                    <a:lnTo>
                      <a:pt x="488" y="399"/>
                    </a:lnTo>
                    <a:lnTo>
                      <a:pt x="488" y="419"/>
                    </a:lnTo>
                    <a:lnTo>
                      <a:pt x="490" y="438"/>
                    </a:lnTo>
                    <a:lnTo>
                      <a:pt x="494" y="457"/>
                    </a:lnTo>
                    <a:lnTo>
                      <a:pt x="500" y="476"/>
                    </a:lnTo>
                    <a:lnTo>
                      <a:pt x="507" y="495"/>
                    </a:lnTo>
                    <a:lnTo>
                      <a:pt x="516" y="512"/>
                    </a:lnTo>
                    <a:lnTo>
                      <a:pt x="525" y="529"/>
                    </a:lnTo>
                    <a:lnTo>
                      <a:pt x="537" y="543"/>
                    </a:lnTo>
                    <a:lnTo>
                      <a:pt x="552" y="561"/>
                    </a:lnTo>
                    <a:lnTo>
                      <a:pt x="562" y="578"/>
                    </a:lnTo>
                    <a:lnTo>
                      <a:pt x="571" y="596"/>
                    </a:lnTo>
                    <a:lnTo>
                      <a:pt x="577" y="614"/>
                    </a:lnTo>
                    <a:lnTo>
                      <a:pt x="583" y="633"/>
                    </a:lnTo>
                    <a:lnTo>
                      <a:pt x="586" y="652"/>
                    </a:lnTo>
                    <a:lnTo>
                      <a:pt x="588" y="671"/>
                    </a:lnTo>
                    <a:lnTo>
                      <a:pt x="588" y="691"/>
                    </a:lnTo>
                    <a:lnTo>
                      <a:pt x="585" y="710"/>
                    </a:lnTo>
                    <a:lnTo>
                      <a:pt x="581" y="729"/>
                    </a:lnTo>
                    <a:lnTo>
                      <a:pt x="577" y="748"/>
                    </a:lnTo>
                    <a:lnTo>
                      <a:pt x="569" y="766"/>
                    </a:lnTo>
                    <a:lnTo>
                      <a:pt x="560" y="783"/>
                    </a:lnTo>
                    <a:lnTo>
                      <a:pt x="549" y="799"/>
                    </a:lnTo>
                    <a:lnTo>
                      <a:pt x="537" y="814"/>
                    </a:lnTo>
                    <a:lnTo>
                      <a:pt x="524" y="832"/>
                    </a:lnTo>
                    <a:lnTo>
                      <a:pt x="514" y="849"/>
                    </a:lnTo>
                    <a:lnTo>
                      <a:pt x="506" y="867"/>
                    </a:lnTo>
                    <a:lnTo>
                      <a:pt x="499" y="885"/>
                    </a:lnTo>
                    <a:lnTo>
                      <a:pt x="494" y="904"/>
                    </a:lnTo>
                    <a:lnTo>
                      <a:pt x="490" y="923"/>
                    </a:lnTo>
                    <a:lnTo>
                      <a:pt x="488" y="942"/>
                    </a:lnTo>
                    <a:lnTo>
                      <a:pt x="488" y="962"/>
                    </a:lnTo>
                    <a:lnTo>
                      <a:pt x="491" y="982"/>
                    </a:lnTo>
                    <a:lnTo>
                      <a:pt x="495" y="1000"/>
                    </a:lnTo>
                    <a:lnTo>
                      <a:pt x="500" y="1018"/>
                    </a:lnTo>
                    <a:lnTo>
                      <a:pt x="508" y="1037"/>
                    </a:lnTo>
                    <a:lnTo>
                      <a:pt x="517" y="1054"/>
                    </a:lnTo>
                    <a:lnTo>
                      <a:pt x="526" y="1071"/>
                    </a:lnTo>
                    <a:lnTo>
                      <a:pt x="538" y="1085"/>
                    </a:lnTo>
                    <a:lnTo>
                      <a:pt x="552" y="1104"/>
                    </a:lnTo>
                    <a:lnTo>
                      <a:pt x="563" y="1121"/>
                    </a:lnTo>
                    <a:lnTo>
                      <a:pt x="571" y="1139"/>
                    </a:lnTo>
                    <a:lnTo>
                      <a:pt x="578" y="1157"/>
                    </a:lnTo>
                    <a:lnTo>
                      <a:pt x="583" y="1176"/>
                    </a:lnTo>
                    <a:lnTo>
                      <a:pt x="587" y="1195"/>
                    </a:lnTo>
                    <a:lnTo>
                      <a:pt x="589" y="1214"/>
                    </a:lnTo>
                    <a:lnTo>
                      <a:pt x="589" y="1233"/>
                    </a:lnTo>
                    <a:lnTo>
                      <a:pt x="586" y="1252"/>
                    </a:lnTo>
                    <a:lnTo>
                      <a:pt x="582" y="1271"/>
                    </a:lnTo>
                    <a:lnTo>
                      <a:pt x="577" y="1290"/>
                    </a:lnTo>
                    <a:lnTo>
                      <a:pt x="569" y="1308"/>
                    </a:lnTo>
                    <a:lnTo>
                      <a:pt x="561" y="1326"/>
                    </a:lnTo>
                    <a:lnTo>
                      <a:pt x="550" y="1342"/>
                    </a:lnTo>
                    <a:lnTo>
                      <a:pt x="889" y="1338"/>
                    </a:lnTo>
                    <a:lnTo>
                      <a:pt x="889"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36881" name="Freeform 18"/>
              <p:cNvSpPr>
                <a:spLocks/>
              </p:cNvSpPr>
              <p:nvPr/>
            </p:nvSpPr>
            <p:spPr bwMode="auto">
              <a:xfrm>
                <a:off x="4441" y="1801"/>
                <a:ext cx="147" cy="1344"/>
              </a:xfrm>
              <a:custGeom>
                <a:avLst/>
                <a:gdLst>
                  <a:gd name="T0" fmla="*/ 128 w 147"/>
                  <a:gd name="T1" fmla="*/ 1309 h 1344"/>
                  <a:gd name="T2" fmla="*/ 144 w 147"/>
                  <a:gd name="T3" fmla="*/ 1253 h 1344"/>
                  <a:gd name="T4" fmla="*/ 144 w 147"/>
                  <a:gd name="T5" fmla="*/ 1196 h 1344"/>
                  <a:gd name="T6" fmla="*/ 130 w 147"/>
                  <a:gd name="T7" fmla="*/ 1140 h 1344"/>
                  <a:gd name="T8" fmla="*/ 97 w 147"/>
                  <a:gd name="T9" fmla="*/ 1086 h 1344"/>
                  <a:gd name="T10" fmla="*/ 67 w 147"/>
                  <a:gd name="T11" fmla="*/ 1038 h 1344"/>
                  <a:gd name="T12" fmla="*/ 51 w 147"/>
                  <a:gd name="T13" fmla="*/ 983 h 1344"/>
                  <a:gd name="T14" fmla="*/ 51 w 147"/>
                  <a:gd name="T15" fmla="*/ 924 h 1344"/>
                  <a:gd name="T16" fmla="*/ 65 w 147"/>
                  <a:gd name="T17" fmla="*/ 868 h 1344"/>
                  <a:gd name="T18" fmla="*/ 97 w 147"/>
                  <a:gd name="T19" fmla="*/ 815 h 1344"/>
                  <a:gd name="T20" fmla="*/ 128 w 147"/>
                  <a:gd name="T21" fmla="*/ 767 h 1344"/>
                  <a:gd name="T22" fmla="*/ 143 w 147"/>
                  <a:gd name="T23" fmla="*/ 711 h 1344"/>
                  <a:gd name="T24" fmla="*/ 144 w 147"/>
                  <a:gd name="T25" fmla="*/ 653 h 1344"/>
                  <a:gd name="T26" fmla="*/ 129 w 147"/>
                  <a:gd name="T27" fmla="*/ 597 h 1344"/>
                  <a:gd name="T28" fmla="*/ 97 w 147"/>
                  <a:gd name="T29" fmla="*/ 544 h 1344"/>
                  <a:gd name="T30" fmla="*/ 66 w 147"/>
                  <a:gd name="T31" fmla="*/ 496 h 1344"/>
                  <a:gd name="T32" fmla="*/ 51 w 147"/>
                  <a:gd name="T33" fmla="*/ 439 h 1344"/>
                  <a:gd name="T34" fmla="*/ 50 w 147"/>
                  <a:gd name="T35" fmla="*/ 381 h 1344"/>
                  <a:gd name="T36" fmla="*/ 65 w 147"/>
                  <a:gd name="T37" fmla="*/ 326 h 1344"/>
                  <a:gd name="T38" fmla="*/ 95 w 147"/>
                  <a:gd name="T39" fmla="*/ 276 h 1344"/>
                  <a:gd name="T40" fmla="*/ 128 w 147"/>
                  <a:gd name="T41" fmla="*/ 224 h 1344"/>
                  <a:gd name="T42" fmla="*/ 143 w 147"/>
                  <a:gd name="T43" fmla="*/ 167 h 1344"/>
                  <a:gd name="T44" fmla="*/ 144 w 147"/>
                  <a:gd name="T45" fmla="*/ 110 h 1344"/>
                  <a:gd name="T46" fmla="*/ 129 w 147"/>
                  <a:gd name="T47" fmla="*/ 54 h 1344"/>
                  <a:gd name="T48" fmla="*/ 97 w 147"/>
                  <a:gd name="T49" fmla="*/ 0 h 1344"/>
                  <a:gd name="T50" fmla="*/ 72 w 147"/>
                  <a:gd name="T51" fmla="*/ 36 h 1344"/>
                  <a:gd name="T52" fmla="*/ 92 w 147"/>
                  <a:gd name="T53" fmla="*/ 91 h 1344"/>
                  <a:gd name="T54" fmla="*/ 97 w 147"/>
                  <a:gd name="T55" fmla="*/ 148 h 1344"/>
                  <a:gd name="T56" fmla="*/ 85 w 147"/>
                  <a:gd name="T57" fmla="*/ 205 h 1344"/>
                  <a:gd name="T58" fmla="*/ 61 w 147"/>
                  <a:gd name="T59" fmla="*/ 257 h 1344"/>
                  <a:gd name="T60" fmla="*/ 25 w 147"/>
                  <a:gd name="T61" fmla="*/ 308 h 1344"/>
                  <a:gd name="T62" fmla="*/ 5 w 147"/>
                  <a:gd name="T63" fmla="*/ 362 h 1344"/>
                  <a:gd name="T64" fmla="*/ 0 w 147"/>
                  <a:gd name="T65" fmla="*/ 420 h 1344"/>
                  <a:gd name="T66" fmla="*/ 12 w 147"/>
                  <a:gd name="T67" fmla="*/ 477 h 1344"/>
                  <a:gd name="T68" fmla="*/ 37 w 147"/>
                  <a:gd name="T69" fmla="*/ 530 h 1344"/>
                  <a:gd name="T70" fmla="*/ 72 w 147"/>
                  <a:gd name="T71" fmla="*/ 579 h 1344"/>
                  <a:gd name="T72" fmla="*/ 92 w 147"/>
                  <a:gd name="T73" fmla="*/ 634 h 1344"/>
                  <a:gd name="T74" fmla="*/ 97 w 147"/>
                  <a:gd name="T75" fmla="*/ 692 h 1344"/>
                  <a:gd name="T76" fmla="*/ 85 w 147"/>
                  <a:gd name="T77" fmla="*/ 749 h 1344"/>
                  <a:gd name="T78" fmla="*/ 61 w 147"/>
                  <a:gd name="T79" fmla="*/ 800 h 1344"/>
                  <a:gd name="T80" fmla="*/ 26 w 147"/>
                  <a:gd name="T81" fmla="*/ 850 h 1344"/>
                  <a:gd name="T82" fmla="*/ 6 w 147"/>
                  <a:gd name="T83" fmla="*/ 905 h 1344"/>
                  <a:gd name="T84" fmla="*/ 1 w 147"/>
                  <a:gd name="T85" fmla="*/ 963 h 1344"/>
                  <a:gd name="T86" fmla="*/ 12 w 147"/>
                  <a:gd name="T87" fmla="*/ 1019 h 1344"/>
                  <a:gd name="T88" fmla="*/ 37 w 147"/>
                  <a:gd name="T89" fmla="*/ 1072 h 1344"/>
                  <a:gd name="T90" fmla="*/ 73 w 147"/>
                  <a:gd name="T91" fmla="*/ 1122 h 1344"/>
                  <a:gd name="T92" fmla="*/ 93 w 147"/>
                  <a:gd name="T93" fmla="*/ 1177 h 1344"/>
                  <a:gd name="T94" fmla="*/ 97 w 147"/>
                  <a:gd name="T95" fmla="*/ 1234 h 1344"/>
                  <a:gd name="T96" fmla="*/ 86 w 147"/>
                  <a:gd name="T97" fmla="*/ 1291 h 1344"/>
                  <a:gd name="T98" fmla="*/ 61 w 147"/>
                  <a:gd name="T99" fmla="*/ 1343 h 13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7" h="1344">
                    <a:moveTo>
                      <a:pt x="109" y="1343"/>
                    </a:moveTo>
                    <a:lnTo>
                      <a:pt x="119" y="1327"/>
                    </a:lnTo>
                    <a:lnTo>
                      <a:pt x="128" y="1309"/>
                    </a:lnTo>
                    <a:lnTo>
                      <a:pt x="135" y="1291"/>
                    </a:lnTo>
                    <a:lnTo>
                      <a:pt x="140" y="1272"/>
                    </a:lnTo>
                    <a:lnTo>
                      <a:pt x="144" y="1253"/>
                    </a:lnTo>
                    <a:lnTo>
                      <a:pt x="146" y="1234"/>
                    </a:lnTo>
                    <a:lnTo>
                      <a:pt x="146" y="1215"/>
                    </a:lnTo>
                    <a:lnTo>
                      <a:pt x="144" y="1196"/>
                    </a:lnTo>
                    <a:lnTo>
                      <a:pt x="141" y="1177"/>
                    </a:lnTo>
                    <a:lnTo>
                      <a:pt x="136" y="1158"/>
                    </a:lnTo>
                    <a:lnTo>
                      <a:pt x="130" y="1140"/>
                    </a:lnTo>
                    <a:lnTo>
                      <a:pt x="121" y="1122"/>
                    </a:lnTo>
                    <a:lnTo>
                      <a:pt x="111" y="1105"/>
                    </a:lnTo>
                    <a:lnTo>
                      <a:pt x="97" y="1086"/>
                    </a:lnTo>
                    <a:lnTo>
                      <a:pt x="85" y="1072"/>
                    </a:lnTo>
                    <a:lnTo>
                      <a:pt x="76" y="1055"/>
                    </a:lnTo>
                    <a:lnTo>
                      <a:pt x="67" y="1038"/>
                    </a:lnTo>
                    <a:lnTo>
                      <a:pt x="61" y="1019"/>
                    </a:lnTo>
                    <a:lnTo>
                      <a:pt x="55" y="1001"/>
                    </a:lnTo>
                    <a:lnTo>
                      <a:pt x="51" y="983"/>
                    </a:lnTo>
                    <a:lnTo>
                      <a:pt x="49" y="963"/>
                    </a:lnTo>
                    <a:lnTo>
                      <a:pt x="49" y="943"/>
                    </a:lnTo>
                    <a:lnTo>
                      <a:pt x="51" y="924"/>
                    </a:lnTo>
                    <a:lnTo>
                      <a:pt x="54" y="905"/>
                    </a:lnTo>
                    <a:lnTo>
                      <a:pt x="59" y="886"/>
                    </a:lnTo>
                    <a:lnTo>
                      <a:pt x="65" y="868"/>
                    </a:lnTo>
                    <a:lnTo>
                      <a:pt x="74" y="850"/>
                    </a:lnTo>
                    <a:lnTo>
                      <a:pt x="84" y="833"/>
                    </a:lnTo>
                    <a:lnTo>
                      <a:pt x="97" y="815"/>
                    </a:lnTo>
                    <a:lnTo>
                      <a:pt x="109" y="800"/>
                    </a:lnTo>
                    <a:lnTo>
                      <a:pt x="118" y="783"/>
                    </a:lnTo>
                    <a:lnTo>
                      <a:pt x="128" y="767"/>
                    </a:lnTo>
                    <a:lnTo>
                      <a:pt x="134" y="749"/>
                    </a:lnTo>
                    <a:lnTo>
                      <a:pt x="139" y="730"/>
                    </a:lnTo>
                    <a:lnTo>
                      <a:pt x="143" y="711"/>
                    </a:lnTo>
                    <a:lnTo>
                      <a:pt x="145" y="692"/>
                    </a:lnTo>
                    <a:lnTo>
                      <a:pt x="145" y="672"/>
                    </a:lnTo>
                    <a:lnTo>
                      <a:pt x="144" y="653"/>
                    </a:lnTo>
                    <a:lnTo>
                      <a:pt x="140" y="634"/>
                    </a:lnTo>
                    <a:lnTo>
                      <a:pt x="135" y="615"/>
                    </a:lnTo>
                    <a:lnTo>
                      <a:pt x="129" y="597"/>
                    </a:lnTo>
                    <a:lnTo>
                      <a:pt x="121" y="579"/>
                    </a:lnTo>
                    <a:lnTo>
                      <a:pt x="110" y="562"/>
                    </a:lnTo>
                    <a:lnTo>
                      <a:pt x="97" y="544"/>
                    </a:lnTo>
                    <a:lnTo>
                      <a:pt x="85" y="530"/>
                    </a:lnTo>
                    <a:lnTo>
                      <a:pt x="76" y="513"/>
                    </a:lnTo>
                    <a:lnTo>
                      <a:pt x="66" y="496"/>
                    </a:lnTo>
                    <a:lnTo>
                      <a:pt x="60" y="477"/>
                    </a:lnTo>
                    <a:lnTo>
                      <a:pt x="55" y="458"/>
                    </a:lnTo>
                    <a:lnTo>
                      <a:pt x="51" y="439"/>
                    </a:lnTo>
                    <a:lnTo>
                      <a:pt x="49" y="420"/>
                    </a:lnTo>
                    <a:lnTo>
                      <a:pt x="49" y="400"/>
                    </a:lnTo>
                    <a:lnTo>
                      <a:pt x="50" y="381"/>
                    </a:lnTo>
                    <a:lnTo>
                      <a:pt x="54" y="362"/>
                    </a:lnTo>
                    <a:lnTo>
                      <a:pt x="59" y="343"/>
                    </a:lnTo>
                    <a:lnTo>
                      <a:pt x="65" y="326"/>
                    </a:lnTo>
                    <a:lnTo>
                      <a:pt x="74" y="308"/>
                    </a:lnTo>
                    <a:lnTo>
                      <a:pt x="84" y="291"/>
                    </a:lnTo>
                    <a:lnTo>
                      <a:pt x="95" y="276"/>
                    </a:lnTo>
                    <a:lnTo>
                      <a:pt x="109" y="257"/>
                    </a:lnTo>
                    <a:lnTo>
                      <a:pt x="118" y="241"/>
                    </a:lnTo>
                    <a:lnTo>
                      <a:pt x="128" y="224"/>
                    </a:lnTo>
                    <a:lnTo>
                      <a:pt x="134" y="205"/>
                    </a:lnTo>
                    <a:lnTo>
                      <a:pt x="139" y="187"/>
                    </a:lnTo>
                    <a:lnTo>
                      <a:pt x="143" y="167"/>
                    </a:lnTo>
                    <a:lnTo>
                      <a:pt x="145" y="148"/>
                    </a:lnTo>
                    <a:lnTo>
                      <a:pt x="145" y="129"/>
                    </a:lnTo>
                    <a:lnTo>
                      <a:pt x="144" y="110"/>
                    </a:lnTo>
                    <a:lnTo>
                      <a:pt x="140" y="91"/>
                    </a:lnTo>
                    <a:lnTo>
                      <a:pt x="135" y="72"/>
                    </a:lnTo>
                    <a:lnTo>
                      <a:pt x="129" y="54"/>
                    </a:lnTo>
                    <a:lnTo>
                      <a:pt x="121" y="36"/>
                    </a:lnTo>
                    <a:lnTo>
                      <a:pt x="110" y="20"/>
                    </a:lnTo>
                    <a:lnTo>
                      <a:pt x="97" y="0"/>
                    </a:lnTo>
                    <a:lnTo>
                      <a:pt x="49" y="0"/>
                    </a:lnTo>
                    <a:lnTo>
                      <a:pt x="62" y="20"/>
                    </a:lnTo>
                    <a:lnTo>
                      <a:pt x="72" y="36"/>
                    </a:lnTo>
                    <a:lnTo>
                      <a:pt x="81" y="54"/>
                    </a:lnTo>
                    <a:lnTo>
                      <a:pt x="87" y="72"/>
                    </a:lnTo>
                    <a:lnTo>
                      <a:pt x="92" y="91"/>
                    </a:lnTo>
                    <a:lnTo>
                      <a:pt x="95" y="110"/>
                    </a:lnTo>
                    <a:lnTo>
                      <a:pt x="97" y="129"/>
                    </a:lnTo>
                    <a:lnTo>
                      <a:pt x="97" y="148"/>
                    </a:lnTo>
                    <a:lnTo>
                      <a:pt x="95" y="167"/>
                    </a:lnTo>
                    <a:lnTo>
                      <a:pt x="91" y="187"/>
                    </a:lnTo>
                    <a:lnTo>
                      <a:pt x="85" y="205"/>
                    </a:lnTo>
                    <a:lnTo>
                      <a:pt x="79" y="224"/>
                    </a:lnTo>
                    <a:lnTo>
                      <a:pt x="70" y="241"/>
                    </a:lnTo>
                    <a:lnTo>
                      <a:pt x="61" y="257"/>
                    </a:lnTo>
                    <a:lnTo>
                      <a:pt x="46" y="276"/>
                    </a:lnTo>
                    <a:lnTo>
                      <a:pt x="35" y="291"/>
                    </a:lnTo>
                    <a:lnTo>
                      <a:pt x="25" y="308"/>
                    </a:lnTo>
                    <a:lnTo>
                      <a:pt x="16" y="326"/>
                    </a:lnTo>
                    <a:lnTo>
                      <a:pt x="10" y="343"/>
                    </a:lnTo>
                    <a:lnTo>
                      <a:pt x="5" y="362"/>
                    </a:lnTo>
                    <a:lnTo>
                      <a:pt x="2" y="381"/>
                    </a:lnTo>
                    <a:lnTo>
                      <a:pt x="0" y="400"/>
                    </a:lnTo>
                    <a:lnTo>
                      <a:pt x="0" y="420"/>
                    </a:lnTo>
                    <a:lnTo>
                      <a:pt x="2" y="439"/>
                    </a:lnTo>
                    <a:lnTo>
                      <a:pt x="6" y="458"/>
                    </a:lnTo>
                    <a:lnTo>
                      <a:pt x="12" y="477"/>
                    </a:lnTo>
                    <a:lnTo>
                      <a:pt x="18" y="496"/>
                    </a:lnTo>
                    <a:lnTo>
                      <a:pt x="27" y="513"/>
                    </a:lnTo>
                    <a:lnTo>
                      <a:pt x="37" y="530"/>
                    </a:lnTo>
                    <a:lnTo>
                      <a:pt x="49" y="544"/>
                    </a:lnTo>
                    <a:lnTo>
                      <a:pt x="62" y="562"/>
                    </a:lnTo>
                    <a:lnTo>
                      <a:pt x="72" y="579"/>
                    </a:lnTo>
                    <a:lnTo>
                      <a:pt x="81" y="597"/>
                    </a:lnTo>
                    <a:lnTo>
                      <a:pt x="87" y="615"/>
                    </a:lnTo>
                    <a:lnTo>
                      <a:pt x="92" y="634"/>
                    </a:lnTo>
                    <a:lnTo>
                      <a:pt x="95" y="653"/>
                    </a:lnTo>
                    <a:lnTo>
                      <a:pt x="97" y="672"/>
                    </a:lnTo>
                    <a:lnTo>
                      <a:pt x="97" y="692"/>
                    </a:lnTo>
                    <a:lnTo>
                      <a:pt x="95" y="711"/>
                    </a:lnTo>
                    <a:lnTo>
                      <a:pt x="91" y="730"/>
                    </a:lnTo>
                    <a:lnTo>
                      <a:pt x="85" y="749"/>
                    </a:lnTo>
                    <a:lnTo>
                      <a:pt x="79" y="767"/>
                    </a:lnTo>
                    <a:lnTo>
                      <a:pt x="70" y="783"/>
                    </a:lnTo>
                    <a:lnTo>
                      <a:pt x="61" y="800"/>
                    </a:lnTo>
                    <a:lnTo>
                      <a:pt x="49" y="815"/>
                    </a:lnTo>
                    <a:lnTo>
                      <a:pt x="36" y="833"/>
                    </a:lnTo>
                    <a:lnTo>
                      <a:pt x="26" y="850"/>
                    </a:lnTo>
                    <a:lnTo>
                      <a:pt x="17" y="868"/>
                    </a:lnTo>
                    <a:lnTo>
                      <a:pt x="11" y="886"/>
                    </a:lnTo>
                    <a:lnTo>
                      <a:pt x="6" y="905"/>
                    </a:lnTo>
                    <a:lnTo>
                      <a:pt x="2" y="924"/>
                    </a:lnTo>
                    <a:lnTo>
                      <a:pt x="1" y="943"/>
                    </a:lnTo>
                    <a:lnTo>
                      <a:pt x="1" y="963"/>
                    </a:lnTo>
                    <a:lnTo>
                      <a:pt x="3" y="983"/>
                    </a:lnTo>
                    <a:lnTo>
                      <a:pt x="7" y="1001"/>
                    </a:lnTo>
                    <a:lnTo>
                      <a:pt x="12" y="1019"/>
                    </a:lnTo>
                    <a:lnTo>
                      <a:pt x="19" y="1038"/>
                    </a:lnTo>
                    <a:lnTo>
                      <a:pt x="28" y="1055"/>
                    </a:lnTo>
                    <a:lnTo>
                      <a:pt x="37" y="1072"/>
                    </a:lnTo>
                    <a:lnTo>
                      <a:pt x="49" y="1086"/>
                    </a:lnTo>
                    <a:lnTo>
                      <a:pt x="62" y="1105"/>
                    </a:lnTo>
                    <a:lnTo>
                      <a:pt x="73" y="1122"/>
                    </a:lnTo>
                    <a:lnTo>
                      <a:pt x="82" y="1140"/>
                    </a:lnTo>
                    <a:lnTo>
                      <a:pt x="87" y="1158"/>
                    </a:lnTo>
                    <a:lnTo>
                      <a:pt x="93" y="1177"/>
                    </a:lnTo>
                    <a:lnTo>
                      <a:pt x="96" y="1196"/>
                    </a:lnTo>
                    <a:lnTo>
                      <a:pt x="97" y="1215"/>
                    </a:lnTo>
                    <a:lnTo>
                      <a:pt x="97" y="1234"/>
                    </a:lnTo>
                    <a:lnTo>
                      <a:pt x="95" y="1253"/>
                    </a:lnTo>
                    <a:lnTo>
                      <a:pt x="91" y="1272"/>
                    </a:lnTo>
                    <a:lnTo>
                      <a:pt x="86" y="1291"/>
                    </a:lnTo>
                    <a:lnTo>
                      <a:pt x="80" y="1309"/>
                    </a:lnTo>
                    <a:lnTo>
                      <a:pt x="70" y="1327"/>
                    </a:lnTo>
                    <a:lnTo>
                      <a:pt x="61" y="1343"/>
                    </a:lnTo>
                    <a:lnTo>
                      <a:pt x="109" y="134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36882" name="Freeform 19"/>
              <p:cNvSpPr>
                <a:spLocks/>
              </p:cNvSpPr>
              <p:nvPr/>
            </p:nvSpPr>
            <p:spPr bwMode="auto">
              <a:xfrm>
                <a:off x="2762" y="1893"/>
                <a:ext cx="1374" cy="1166"/>
              </a:xfrm>
              <a:custGeom>
                <a:avLst/>
                <a:gdLst>
                  <a:gd name="T0" fmla="*/ 494 w 1374"/>
                  <a:gd name="T1" fmla="*/ 440 h 1166"/>
                  <a:gd name="T2" fmla="*/ 521 w 1374"/>
                  <a:gd name="T3" fmla="*/ 530 h 1166"/>
                  <a:gd name="T4" fmla="*/ 573 w 1374"/>
                  <a:gd name="T5" fmla="*/ 609 h 1166"/>
                  <a:gd name="T6" fmla="*/ 648 w 1374"/>
                  <a:gd name="T7" fmla="*/ 668 h 1166"/>
                  <a:gd name="T8" fmla="*/ 737 w 1374"/>
                  <a:gd name="T9" fmla="*/ 700 h 1166"/>
                  <a:gd name="T10" fmla="*/ 831 w 1374"/>
                  <a:gd name="T11" fmla="*/ 705 h 1166"/>
                  <a:gd name="T12" fmla="*/ 923 w 1374"/>
                  <a:gd name="T13" fmla="*/ 682 h 1166"/>
                  <a:gd name="T14" fmla="*/ 1003 w 1374"/>
                  <a:gd name="T15" fmla="*/ 632 h 1166"/>
                  <a:gd name="T16" fmla="*/ 1062 w 1374"/>
                  <a:gd name="T17" fmla="*/ 562 h 1166"/>
                  <a:gd name="T18" fmla="*/ 1004 w 1374"/>
                  <a:gd name="T19" fmla="*/ 572 h 1166"/>
                  <a:gd name="T20" fmla="*/ 935 w 1374"/>
                  <a:gd name="T21" fmla="*/ 628 h 1166"/>
                  <a:gd name="T22" fmla="*/ 852 w 1374"/>
                  <a:gd name="T23" fmla="*/ 659 h 1166"/>
                  <a:gd name="T24" fmla="*/ 764 w 1374"/>
                  <a:gd name="T25" fmla="*/ 662 h 1166"/>
                  <a:gd name="T26" fmla="*/ 679 w 1374"/>
                  <a:gd name="T27" fmla="*/ 636 h 1166"/>
                  <a:gd name="T28" fmla="*/ 608 w 1374"/>
                  <a:gd name="T29" fmla="*/ 583 h 1166"/>
                  <a:gd name="T30" fmla="*/ 558 w 1374"/>
                  <a:gd name="T31" fmla="*/ 511 h 1166"/>
                  <a:gd name="T32" fmla="*/ 533 w 1374"/>
                  <a:gd name="T33" fmla="*/ 426 h 1166"/>
                  <a:gd name="T34" fmla="*/ 240 w 1374"/>
                  <a:gd name="T35" fmla="*/ 291 h 1166"/>
                  <a:gd name="T36" fmla="*/ 180 w 1374"/>
                  <a:gd name="T37" fmla="*/ 286 h 1166"/>
                  <a:gd name="T38" fmla="*/ 114 w 1374"/>
                  <a:gd name="T39" fmla="*/ 253 h 1166"/>
                  <a:gd name="T40" fmla="*/ 65 w 1374"/>
                  <a:gd name="T41" fmla="*/ 198 h 1166"/>
                  <a:gd name="T42" fmla="*/ 41 w 1374"/>
                  <a:gd name="T43" fmla="*/ 127 h 1166"/>
                  <a:gd name="T44" fmla="*/ 752 w 1374"/>
                  <a:gd name="T45" fmla="*/ 40 h 1166"/>
                  <a:gd name="T46" fmla="*/ 858 w 1374"/>
                  <a:gd name="T47" fmla="*/ 47 h 1166"/>
                  <a:gd name="T48" fmla="*/ 952 w 1374"/>
                  <a:gd name="T49" fmla="*/ 80 h 1166"/>
                  <a:gd name="T50" fmla="*/ 1032 w 1374"/>
                  <a:gd name="T51" fmla="*/ 139 h 1166"/>
                  <a:gd name="T52" fmla="*/ 1092 w 1374"/>
                  <a:gd name="T53" fmla="*/ 219 h 1166"/>
                  <a:gd name="T54" fmla="*/ 1126 w 1374"/>
                  <a:gd name="T55" fmla="*/ 312 h 1166"/>
                  <a:gd name="T56" fmla="*/ 1132 w 1374"/>
                  <a:gd name="T57" fmla="*/ 916 h 1166"/>
                  <a:gd name="T58" fmla="*/ 1152 w 1374"/>
                  <a:gd name="T59" fmla="*/ 1004 h 1166"/>
                  <a:gd name="T60" fmla="*/ 1201 w 1374"/>
                  <a:gd name="T61" fmla="*/ 1080 h 1166"/>
                  <a:gd name="T62" fmla="*/ 1271 w 1374"/>
                  <a:gd name="T63" fmla="*/ 1136 h 1166"/>
                  <a:gd name="T64" fmla="*/ 1359 w 1374"/>
                  <a:gd name="T65" fmla="*/ 1163 h 1166"/>
                  <a:gd name="T66" fmla="*/ 1340 w 1374"/>
                  <a:gd name="T67" fmla="*/ 1103 h 1166"/>
                  <a:gd name="T68" fmla="*/ 1271 w 1374"/>
                  <a:gd name="T69" fmla="*/ 1077 h 1166"/>
                  <a:gd name="T70" fmla="*/ 1218 w 1374"/>
                  <a:gd name="T71" fmla="*/ 1027 h 1166"/>
                  <a:gd name="T72" fmla="*/ 1187 w 1374"/>
                  <a:gd name="T73" fmla="*/ 959 h 1166"/>
                  <a:gd name="T74" fmla="*/ 1182 w 1374"/>
                  <a:gd name="T75" fmla="*/ 362 h 1166"/>
                  <a:gd name="T76" fmla="*/ 1164 w 1374"/>
                  <a:gd name="T77" fmla="*/ 259 h 1166"/>
                  <a:gd name="T78" fmla="*/ 1118 w 1374"/>
                  <a:gd name="T79" fmla="*/ 165 h 1166"/>
                  <a:gd name="T80" fmla="*/ 1047 w 1374"/>
                  <a:gd name="T81" fmla="*/ 88 h 1166"/>
                  <a:gd name="T82" fmla="*/ 959 w 1374"/>
                  <a:gd name="T83" fmla="*/ 33 h 1166"/>
                  <a:gd name="T84" fmla="*/ 858 w 1374"/>
                  <a:gd name="T85" fmla="*/ 4 h 1166"/>
                  <a:gd name="T86" fmla="*/ 0 w 1374"/>
                  <a:gd name="T87" fmla="*/ 91 h 1166"/>
                  <a:gd name="T88" fmla="*/ 14 w 1374"/>
                  <a:gd name="T89" fmla="*/ 172 h 1166"/>
                  <a:gd name="T90" fmla="*/ 54 w 1374"/>
                  <a:gd name="T91" fmla="*/ 245 h 1166"/>
                  <a:gd name="T92" fmla="*/ 117 w 1374"/>
                  <a:gd name="T93" fmla="*/ 299 h 1166"/>
                  <a:gd name="T94" fmla="*/ 196 w 1374"/>
                  <a:gd name="T95" fmla="*/ 328 h 11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74" h="1166">
                    <a:moveTo>
                      <a:pt x="491" y="331"/>
                    </a:moveTo>
                    <a:lnTo>
                      <a:pt x="491" y="392"/>
                    </a:lnTo>
                    <a:lnTo>
                      <a:pt x="491" y="416"/>
                    </a:lnTo>
                    <a:lnTo>
                      <a:pt x="494" y="440"/>
                    </a:lnTo>
                    <a:lnTo>
                      <a:pt x="498" y="463"/>
                    </a:lnTo>
                    <a:lnTo>
                      <a:pt x="504" y="485"/>
                    </a:lnTo>
                    <a:lnTo>
                      <a:pt x="511" y="508"/>
                    </a:lnTo>
                    <a:lnTo>
                      <a:pt x="521" y="530"/>
                    </a:lnTo>
                    <a:lnTo>
                      <a:pt x="532" y="551"/>
                    </a:lnTo>
                    <a:lnTo>
                      <a:pt x="544" y="572"/>
                    </a:lnTo>
                    <a:lnTo>
                      <a:pt x="558" y="590"/>
                    </a:lnTo>
                    <a:lnTo>
                      <a:pt x="573" y="609"/>
                    </a:lnTo>
                    <a:lnTo>
                      <a:pt x="590" y="626"/>
                    </a:lnTo>
                    <a:lnTo>
                      <a:pt x="608" y="641"/>
                    </a:lnTo>
                    <a:lnTo>
                      <a:pt x="627" y="655"/>
                    </a:lnTo>
                    <a:lnTo>
                      <a:pt x="648" y="668"/>
                    </a:lnTo>
                    <a:lnTo>
                      <a:pt x="669" y="679"/>
                    </a:lnTo>
                    <a:lnTo>
                      <a:pt x="691" y="687"/>
                    </a:lnTo>
                    <a:lnTo>
                      <a:pt x="714" y="695"/>
                    </a:lnTo>
                    <a:lnTo>
                      <a:pt x="737" y="700"/>
                    </a:lnTo>
                    <a:lnTo>
                      <a:pt x="760" y="704"/>
                    </a:lnTo>
                    <a:lnTo>
                      <a:pt x="784" y="707"/>
                    </a:lnTo>
                    <a:lnTo>
                      <a:pt x="807" y="707"/>
                    </a:lnTo>
                    <a:lnTo>
                      <a:pt x="831" y="705"/>
                    </a:lnTo>
                    <a:lnTo>
                      <a:pt x="854" y="703"/>
                    </a:lnTo>
                    <a:lnTo>
                      <a:pt x="878" y="697"/>
                    </a:lnTo>
                    <a:lnTo>
                      <a:pt x="900" y="691"/>
                    </a:lnTo>
                    <a:lnTo>
                      <a:pt x="923" y="682"/>
                    </a:lnTo>
                    <a:lnTo>
                      <a:pt x="944" y="672"/>
                    </a:lnTo>
                    <a:lnTo>
                      <a:pt x="965" y="660"/>
                    </a:lnTo>
                    <a:lnTo>
                      <a:pt x="985" y="647"/>
                    </a:lnTo>
                    <a:lnTo>
                      <a:pt x="1003" y="632"/>
                    </a:lnTo>
                    <a:lnTo>
                      <a:pt x="1021" y="616"/>
                    </a:lnTo>
                    <a:lnTo>
                      <a:pt x="1036" y="598"/>
                    </a:lnTo>
                    <a:lnTo>
                      <a:pt x="1050" y="579"/>
                    </a:lnTo>
                    <a:lnTo>
                      <a:pt x="1062" y="562"/>
                    </a:lnTo>
                    <a:lnTo>
                      <a:pt x="1032" y="532"/>
                    </a:lnTo>
                    <a:lnTo>
                      <a:pt x="1030" y="536"/>
                    </a:lnTo>
                    <a:lnTo>
                      <a:pt x="1018" y="554"/>
                    </a:lnTo>
                    <a:lnTo>
                      <a:pt x="1004" y="572"/>
                    </a:lnTo>
                    <a:lnTo>
                      <a:pt x="989" y="588"/>
                    </a:lnTo>
                    <a:lnTo>
                      <a:pt x="972" y="603"/>
                    </a:lnTo>
                    <a:lnTo>
                      <a:pt x="954" y="616"/>
                    </a:lnTo>
                    <a:lnTo>
                      <a:pt x="935" y="628"/>
                    </a:lnTo>
                    <a:lnTo>
                      <a:pt x="916" y="639"/>
                    </a:lnTo>
                    <a:lnTo>
                      <a:pt x="895" y="647"/>
                    </a:lnTo>
                    <a:lnTo>
                      <a:pt x="874" y="654"/>
                    </a:lnTo>
                    <a:lnTo>
                      <a:pt x="852" y="659"/>
                    </a:lnTo>
                    <a:lnTo>
                      <a:pt x="830" y="663"/>
                    </a:lnTo>
                    <a:lnTo>
                      <a:pt x="808" y="664"/>
                    </a:lnTo>
                    <a:lnTo>
                      <a:pt x="786" y="664"/>
                    </a:lnTo>
                    <a:lnTo>
                      <a:pt x="764" y="662"/>
                    </a:lnTo>
                    <a:lnTo>
                      <a:pt x="742" y="658"/>
                    </a:lnTo>
                    <a:lnTo>
                      <a:pt x="720" y="652"/>
                    </a:lnTo>
                    <a:lnTo>
                      <a:pt x="700" y="645"/>
                    </a:lnTo>
                    <a:lnTo>
                      <a:pt x="679" y="636"/>
                    </a:lnTo>
                    <a:lnTo>
                      <a:pt x="660" y="625"/>
                    </a:lnTo>
                    <a:lnTo>
                      <a:pt x="642" y="612"/>
                    </a:lnTo>
                    <a:lnTo>
                      <a:pt x="624" y="598"/>
                    </a:lnTo>
                    <a:lnTo>
                      <a:pt x="608" y="583"/>
                    </a:lnTo>
                    <a:lnTo>
                      <a:pt x="593" y="567"/>
                    </a:lnTo>
                    <a:lnTo>
                      <a:pt x="579" y="549"/>
                    </a:lnTo>
                    <a:lnTo>
                      <a:pt x="568" y="530"/>
                    </a:lnTo>
                    <a:lnTo>
                      <a:pt x="558" y="511"/>
                    </a:lnTo>
                    <a:lnTo>
                      <a:pt x="549" y="490"/>
                    </a:lnTo>
                    <a:lnTo>
                      <a:pt x="541" y="470"/>
                    </a:lnTo>
                    <a:lnTo>
                      <a:pt x="536" y="448"/>
                    </a:lnTo>
                    <a:lnTo>
                      <a:pt x="533" y="426"/>
                    </a:lnTo>
                    <a:lnTo>
                      <a:pt x="531" y="404"/>
                    </a:lnTo>
                    <a:lnTo>
                      <a:pt x="531" y="382"/>
                    </a:lnTo>
                    <a:lnTo>
                      <a:pt x="531" y="291"/>
                    </a:lnTo>
                    <a:lnTo>
                      <a:pt x="240" y="291"/>
                    </a:lnTo>
                    <a:lnTo>
                      <a:pt x="236" y="291"/>
                    </a:lnTo>
                    <a:lnTo>
                      <a:pt x="217" y="291"/>
                    </a:lnTo>
                    <a:lnTo>
                      <a:pt x="198" y="290"/>
                    </a:lnTo>
                    <a:lnTo>
                      <a:pt x="180" y="286"/>
                    </a:lnTo>
                    <a:lnTo>
                      <a:pt x="162" y="280"/>
                    </a:lnTo>
                    <a:lnTo>
                      <a:pt x="145" y="273"/>
                    </a:lnTo>
                    <a:lnTo>
                      <a:pt x="128" y="264"/>
                    </a:lnTo>
                    <a:lnTo>
                      <a:pt x="114" y="253"/>
                    </a:lnTo>
                    <a:lnTo>
                      <a:pt x="100" y="241"/>
                    </a:lnTo>
                    <a:lnTo>
                      <a:pt x="87" y="228"/>
                    </a:lnTo>
                    <a:lnTo>
                      <a:pt x="76" y="213"/>
                    </a:lnTo>
                    <a:lnTo>
                      <a:pt x="65" y="198"/>
                    </a:lnTo>
                    <a:lnTo>
                      <a:pt x="57" y="181"/>
                    </a:lnTo>
                    <a:lnTo>
                      <a:pt x="50" y="164"/>
                    </a:lnTo>
                    <a:lnTo>
                      <a:pt x="45" y="145"/>
                    </a:lnTo>
                    <a:lnTo>
                      <a:pt x="41" y="127"/>
                    </a:lnTo>
                    <a:lnTo>
                      <a:pt x="39" y="109"/>
                    </a:lnTo>
                    <a:lnTo>
                      <a:pt x="40" y="91"/>
                    </a:lnTo>
                    <a:lnTo>
                      <a:pt x="40" y="40"/>
                    </a:lnTo>
                    <a:lnTo>
                      <a:pt x="752" y="40"/>
                    </a:lnTo>
                    <a:lnTo>
                      <a:pt x="801" y="40"/>
                    </a:lnTo>
                    <a:lnTo>
                      <a:pt x="809" y="41"/>
                    </a:lnTo>
                    <a:lnTo>
                      <a:pt x="833" y="43"/>
                    </a:lnTo>
                    <a:lnTo>
                      <a:pt x="858" y="47"/>
                    </a:lnTo>
                    <a:lnTo>
                      <a:pt x="883" y="53"/>
                    </a:lnTo>
                    <a:lnTo>
                      <a:pt x="907" y="60"/>
                    </a:lnTo>
                    <a:lnTo>
                      <a:pt x="930" y="70"/>
                    </a:lnTo>
                    <a:lnTo>
                      <a:pt x="952" y="80"/>
                    </a:lnTo>
                    <a:lnTo>
                      <a:pt x="974" y="93"/>
                    </a:lnTo>
                    <a:lnTo>
                      <a:pt x="995" y="107"/>
                    </a:lnTo>
                    <a:lnTo>
                      <a:pt x="1014" y="122"/>
                    </a:lnTo>
                    <a:lnTo>
                      <a:pt x="1032" y="139"/>
                    </a:lnTo>
                    <a:lnTo>
                      <a:pt x="1049" y="157"/>
                    </a:lnTo>
                    <a:lnTo>
                      <a:pt x="1065" y="177"/>
                    </a:lnTo>
                    <a:lnTo>
                      <a:pt x="1079" y="198"/>
                    </a:lnTo>
                    <a:lnTo>
                      <a:pt x="1092" y="219"/>
                    </a:lnTo>
                    <a:lnTo>
                      <a:pt x="1103" y="242"/>
                    </a:lnTo>
                    <a:lnTo>
                      <a:pt x="1112" y="265"/>
                    </a:lnTo>
                    <a:lnTo>
                      <a:pt x="1120" y="289"/>
                    </a:lnTo>
                    <a:lnTo>
                      <a:pt x="1126" y="312"/>
                    </a:lnTo>
                    <a:lnTo>
                      <a:pt x="1130" y="337"/>
                    </a:lnTo>
                    <a:lnTo>
                      <a:pt x="1132" y="362"/>
                    </a:lnTo>
                    <a:lnTo>
                      <a:pt x="1132" y="894"/>
                    </a:lnTo>
                    <a:lnTo>
                      <a:pt x="1132" y="916"/>
                    </a:lnTo>
                    <a:lnTo>
                      <a:pt x="1134" y="939"/>
                    </a:lnTo>
                    <a:lnTo>
                      <a:pt x="1138" y="961"/>
                    </a:lnTo>
                    <a:lnTo>
                      <a:pt x="1144" y="983"/>
                    </a:lnTo>
                    <a:lnTo>
                      <a:pt x="1152" y="1004"/>
                    </a:lnTo>
                    <a:lnTo>
                      <a:pt x="1161" y="1026"/>
                    </a:lnTo>
                    <a:lnTo>
                      <a:pt x="1172" y="1044"/>
                    </a:lnTo>
                    <a:lnTo>
                      <a:pt x="1186" y="1064"/>
                    </a:lnTo>
                    <a:lnTo>
                      <a:pt x="1201" y="1080"/>
                    </a:lnTo>
                    <a:lnTo>
                      <a:pt x="1217" y="1096"/>
                    </a:lnTo>
                    <a:lnTo>
                      <a:pt x="1234" y="1111"/>
                    </a:lnTo>
                    <a:lnTo>
                      <a:pt x="1253" y="1124"/>
                    </a:lnTo>
                    <a:lnTo>
                      <a:pt x="1271" y="1136"/>
                    </a:lnTo>
                    <a:lnTo>
                      <a:pt x="1293" y="1145"/>
                    </a:lnTo>
                    <a:lnTo>
                      <a:pt x="1315" y="1153"/>
                    </a:lnTo>
                    <a:lnTo>
                      <a:pt x="1336" y="1160"/>
                    </a:lnTo>
                    <a:lnTo>
                      <a:pt x="1359" y="1163"/>
                    </a:lnTo>
                    <a:lnTo>
                      <a:pt x="1373" y="1165"/>
                    </a:lnTo>
                    <a:lnTo>
                      <a:pt x="1373" y="1105"/>
                    </a:lnTo>
                    <a:lnTo>
                      <a:pt x="1359" y="1105"/>
                    </a:lnTo>
                    <a:lnTo>
                      <a:pt x="1340" y="1103"/>
                    </a:lnTo>
                    <a:lnTo>
                      <a:pt x="1322" y="1099"/>
                    </a:lnTo>
                    <a:lnTo>
                      <a:pt x="1305" y="1093"/>
                    </a:lnTo>
                    <a:lnTo>
                      <a:pt x="1287" y="1086"/>
                    </a:lnTo>
                    <a:lnTo>
                      <a:pt x="1271" y="1077"/>
                    </a:lnTo>
                    <a:lnTo>
                      <a:pt x="1257" y="1067"/>
                    </a:lnTo>
                    <a:lnTo>
                      <a:pt x="1243" y="1055"/>
                    </a:lnTo>
                    <a:lnTo>
                      <a:pt x="1229" y="1042"/>
                    </a:lnTo>
                    <a:lnTo>
                      <a:pt x="1218" y="1027"/>
                    </a:lnTo>
                    <a:lnTo>
                      <a:pt x="1208" y="1012"/>
                    </a:lnTo>
                    <a:lnTo>
                      <a:pt x="1199" y="995"/>
                    </a:lnTo>
                    <a:lnTo>
                      <a:pt x="1192" y="978"/>
                    </a:lnTo>
                    <a:lnTo>
                      <a:pt x="1187" y="959"/>
                    </a:lnTo>
                    <a:lnTo>
                      <a:pt x="1184" y="941"/>
                    </a:lnTo>
                    <a:lnTo>
                      <a:pt x="1182" y="923"/>
                    </a:lnTo>
                    <a:lnTo>
                      <a:pt x="1182" y="904"/>
                    </a:lnTo>
                    <a:lnTo>
                      <a:pt x="1182" y="362"/>
                    </a:lnTo>
                    <a:lnTo>
                      <a:pt x="1181" y="335"/>
                    </a:lnTo>
                    <a:lnTo>
                      <a:pt x="1177" y="310"/>
                    </a:lnTo>
                    <a:lnTo>
                      <a:pt x="1172" y="285"/>
                    </a:lnTo>
                    <a:lnTo>
                      <a:pt x="1164" y="259"/>
                    </a:lnTo>
                    <a:lnTo>
                      <a:pt x="1155" y="235"/>
                    </a:lnTo>
                    <a:lnTo>
                      <a:pt x="1144" y="211"/>
                    </a:lnTo>
                    <a:lnTo>
                      <a:pt x="1131" y="187"/>
                    </a:lnTo>
                    <a:lnTo>
                      <a:pt x="1118" y="165"/>
                    </a:lnTo>
                    <a:lnTo>
                      <a:pt x="1102" y="144"/>
                    </a:lnTo>
                    <a:lnTo>
                      <a:pt x="1085" y="124"/>
                    </a:lnTo>
                    <a:lnTo>
                      <a:pt x="1067" y="105"/>
                    </a:lnTo>
                    <a:lnTo>
                      <a:pt x="1047" y="88"/>
                    </a:lnTo>
                    <a:lnTo>
                      <a:pt x="1027" y="72"/>
                    </a:lnTo>
                    <a:lnTo>
                      <a:pt x="1005" y="58"/>
                    </a:lnTo>
                    <a:lnTo>
                      <a:pt x="983" y="44"/>
                    </a:lnTo>
                    <a:lnTo>
                      <a:pt x="959" y="33"/>
                    </a:lnTo>
                    <a:lnTo>
                      <a:pt x="935" y="23"/>
                    </a:lnTo>
                    <a:lnTo>
                      <a:pt x="909" y="15"/>
                    </a:lnTo>
                    <a:lnTo>
                      <a:pt x="883" y="8"/>
                    </a:lnTo>
                    <a:lnTo>
                      <a:pt x="858" y="4"/>
                    </a:lnTo>
                    <a:lnTo>
                      <a:pt x="831" y="1"/>
                    </a:lnTo>
                    <a:lnTo>
                      <a:pt x="811" y="0"/>
                    </a:lnTo>
                    <a:lnTo>
                      <a:pt x="0" y="0"/>
                    </a:lnTo>
                    <a:lnTo>
                      <a:pt x="0" y="91"/>
                    </a:lnTo>
                    <a:lnTo>
                      <a:pt x="1" y="111"/>
                    </a:lnTo>
                    <a:lnTo>
                      <a:pt x="3" y="132"/>
                    </a:lnTo>
                    <a:lnTo>
                      <a:pt x="7" y="152"/>
                    </a:lnTo>
                    <a:lnTo>
                      <a:pt x="14" y="172"/>
                    </a:lnTo>
                    <a:lnTo>
                      <a:pt x="21" y="192"/>
                    </a:lnTo>
                    <a:lnTo>
                      <a:pt x="31" y="211"/>
                    </a:lnTo>
                    <a:lnTo>
                      <a:pt x="42" y="229"/>
                    </a:lnTo>
                    <a:lnTo>
                      <a:pt x="54" y="245"/>
                    </a:lnTo>
                    <a:lnTo>
                      <a:pt x="69" y="261"/>
                    </a:lnTo>
                    <a:lnTo>
                      <a:pt x="84" y="275"/>
                    </a:lnTo>
                    <a:lnTo>
                      <a:pt x="100" y="288"/>
                    </a:lnTo>
                    <a:lnTo>
                      <a:pt x="117" y="299"/>
                    </a:lnTo>
                    <a:lnTo>
                      <a:pt x="136" y="308"/>
                    </a:lnTo>
                    <a:lnTo>
                      <a:pt x="155" y="316"/>
                    </a:lnTo>
                    <a:lnTo>
                      <a:pt x="175" y="323"/>
                    </a:lnTo>
                    <a:lnTo>
                      <a:pt x="196" y="328"/>
                    </a:lnTo>
                    <a:lnTo>
                      <a:pt x="216" y="331"/>
                    </a:lnTo>
                    <a:lnTo>
                      <a:pt x="230" y="331"/>
                    </a:lnTo>
                    <a:lnTo>
                      <a:pt x="491" y="331"/>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36883" name="Freeform 20"/>
              <p:cNvSpPr>
                <a:spLocks/>
              </p:cNvSpPr>
              <p:nvPr/>
            </p:nvSpPr>
            <p:spPr bwMode="auto">
              <a:xfrm>
                <a:off x="3456" y="1893"/>
                <a:ext cx="700" cy="1106"/>
              </a:xfrm>
              <a:custGeom>
                <a:avLst/>
                <a:gdLst>
                  <a:gd name="T0" fmla="*/ 489 w 700"/>
                  <a:gd name="T1" fmla="*/ 40 h 1106"/>
                  <a:gd name="T2" fmla="*/ 699 w 700"/>
                  <a:gd name="T3" fmla="*/ 40 h 1106"/>
                  <a:gd name="T4" fmla="*/ 699 w 700"/>
                  <a:gd name="T5" fmla="*/ 0 h 1106"/>
                  <a:gd name="T6" fmla="*/ 439 w 700"/>
                  <a:gd name="T7" fmla="*/ 0 h 1106"/>
                  <a:gd name="T8" fmla="*/ 439 w 700"/>
                  <a:gd name="T9" fmla="*/ 733 h 1106"/>
                  <a:gd name="T10" fmla="*/ 439 w 700"/>
                  <a:gd name="T11" fmla="*/ 749 h 1106"/>
                  <a:gd name="T12" fmla="*/ 437 w 700"/>
                  <a:gd name="T13" fmla="*/ 773 h 1106"/>
                  <a:gd name="T14" fmla="*/ 433 w 700"/>
                  <a:gd name="T15" fmla="*/ 798 h 1106"/>
                  <a:gd name="T16" fmla="*/ 427 w 700"/>
                  <a:gd name="T17" fmla="*/ 821 h 1106"/>
                  <a:gd name="T18" fmla="*/ 420 w 700"/>
                  <a:gd name="T19" fmla="*/ 844 h 1106"/>
                  <a:gd name="T20" fmla="*/ 411 w 700"/>
                  <a:gd name="T21" fmla="*/ 866 h 1106"/>
                  <a:gd name="T22" fmla="*/ 401 w 700"/>
                  <a:gd name="T23" fmla="*/ 888 h 1106"/>
                  <a:gd name="T24" fmla="*/ 388 w 700"/>
                  <a:gd name="T25" fmla="*/ 908 h 1106"/>
                  <a:gd name="T26" fmla="*/ 374 w 700"/>
                  <a:gd name="T27" fmla="*/ 928 h 1106"/>
                  <a:gd name="T28" fmla="*/ 359 w 700"/>
                  <a:gd name="T29" fmla="*/ 947 h 1106"/>
                  <a:gd name="T30" fmla="*/ 342 w 700"/>
                  <a:gd name="T31" fmla="*/ 965 h 1106"/>
                  <a:gd name="T32" fmla="*/ 324 w 700"/>
                  <a:gd name="T33" fmla="*/ 981 h 1106"/>
                  <a:gd name="T34" fmla="*/ 304 w 700"/>
                  <a:gd name="T35" fmla="*/ 996 h 1106"/>
                  <a:gd name="T36" fmla="*/ 285 w 700"/>
                  <a:gd name="T37" fmla="*/ 1009 h 1106"/>
                  <a:gd name="T38" fmla="*/ 264 w 700"/>
                  <a:gd name="T39" fmla="*/ 1020 h 1106"/>
                  <a:gd name="T40" fmla="*/ 242 w 700"/>
                  <a:gd name="T41" fmla="*/ 1031 h 1106"/>
                  <a:gd name="T42" fmla="*/ 219 w 700"/>
                  <a:gd name="T43" fmla="*/ 1039 h 1106"/>
                  <a:gd name="T44" fmla="*/ 195 w 700"/>
                  <a:gd name="T45" fmla="*/ 1045 h 1106"/>
                  <a:gd name="T46" fmla="*/ 173 w 700"/>
                  <a:gd name="T47" fmla="*/ 1051 h 1106"/>
                  <a:gd name="T48" fmla="*/ 148 w 700"/>
                  <a:gd name="T49" fmla="*/ 1053 h 1106"/>
                  <a:gd name="T50" fmla="*/ 124 w 700"/>
                  <a:gd name="T51" fmla="*/ 1055 h 1106"/>
                  <a:gd name="T52" fmla="*/ 0 w 700"/>
                  <a:gd name="T53" fmla="*/ 1055 h 1106"/>
                  <a:gd name="T54" fmla="*/ 0 w 700"/>
                  <a:gd name="T55" fmla="*/ 1105 h 1106"/>
                  <a:gd name="T56" fmla="*/ 100 w 700"/>
                  <a:gd name="T57" fmla="*/ 1105 h 1106"/>
                  <a:gd name="T58" fmla="*/ 127 w 700"/>
                  <a:gd name="T59" fmla="*/ 1104 h 1106"/>
                  <a:gd name="T60" fmla="*/ 154 w 700"/>
                  <a:gd name="T61" fmla="*/ 1101 h 1106"/>
                  <a:gd name="T62" fmla="*/ 179 w 700"/>
                  <a:gd name="T63" fmla="*/ 1096 h 1106"/>
                  <a:gd name="T64" fmla="*/ 205 w 700"/>
                  <a:gd name="T65" fmla="*/ 1090 h 1106"/>
                  <a:gd name="T66" fmla="*/ 231 w 700"/>
                  <a:gd name="T67" fmla="*/ 1081 h 1106"/>
                  <a:gd name="T68" fmla="*/ 256 w 700"/>
                  <a:gd name="T69" fmla="*/ 1071 h 1106"/>
                  <a:gd name="T70" fmla="*/ 281 w 700"/>
                  <a:gd name="T71" fmla="*/ 1059 h 1106"/>
                  <a:gd name="T72" fmla="*/ 303 w 700"/>
                  <a:gd name="T73" fmla="*/ 1046 h 1106"/>
                  <a:gd name="T74" fmla="*/ 325 w 700"/>
                  <a:gd name="T75" fmla="*/ 1031 h 1106"/>
                  <a:gd name="T76" fmla="*/ 346 w 700"/>
                  <a:gd name="T77" fmla="*/ 1015 h 1106"/>
                  <a:gd name="T78" fmla="*/ 367 w 700"/>
                  <a:gd name="T79" fmla="*/ 998 h 1106"/>
                  <a:gd name="T80" fmla="*/ 386 w 700"/>
                  <a:gd name="T81" fmla="*/ 978 h 1106"/>
                  <a:gd name="T82" fmla="*/ 403 w 700"/>
                  <a:gd name="T83" fmla="*/ 958 h 1106"/>
                  <a:gd name="T84" fmla="*/ 419 w 700"/>
                  <a:gd name="T85" fmla="*/ 936 h 1106"/>
                  <a:gd name="T86" fmla="*/ 433 w 700"/>
                  <a:gd name="T87" fmla="*/ 914 h 1106"/>
                  <a:gd name="T88" fmla="*/ 447 w 700"/>
                  <a:gd name="T89" fmla="*/ 890 h 1106"/>
                  <a:gd name="T90" fmla="*/ 458 w 700"/>
                  <a:gd name="T91" fmla="*/ 866 h 1106"/>
                  <a:gd name="T92" fmla="*/ 467 w 700"/>
                  <a:gd name="T93" fmla="*/ 841 h 1106"/>
                  <a:gd name="T94" fmla="*/ 475 w 700"/>
                  <a:gd name="T95" fmla="*/ 816 h 1106"/>
                  <a:gd name="T96" fmla="*/ 482 w 700"/>
                  <a:gd name="T97" fmla="*/ 790 h 1106"/>
                  <a:gd name="T98" fmla="*/ 487 w 700"/>
                  <a:gd name="T99" fmla="*/ 763 h 1106"/>
                  <a:gd name="T100" fmla="*/ 489 w 700"/>
                  <a:gd name="T101" fmla="*/ 736 h 1106"/>
                  <a:gd name="T102" fmla="*/ 489 w 700"/>
                  <a:gd name="T103" fmla="*/ 733 h 1106"/>
                  <a:gd name="T104" fmla="*/ 489 w 700"/>
                  <a:gd name="T105" fmla="*/ 40 h 11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00" h="1106">
                    <a:moveTo>
                      <a:pt x="489" y="40"/>
                    </a:moveTo>
                    <a:lnTo>
                      <a:pt x="699" y="40"/>
                    </a:lnTo>
                    <a:lnTo>
                      <a:pt x="699" y="0"/>
                    </a:lnTo>
                    <a:lnTo>
                      <a:pt x="439" y="0"/>
                    </a:lnTo>
                    <a:lnTo>
                      <a:pt x="439" y="733"/>
                    </a:lnTo>
                    <a:lnTo>
                      <a:pt x="439" y="749"/>
                    </a:lnTo>
                    <a:lnTo>
                      <a:pt x="437" y="773"/>
                    </a:lnTo>
                    <a:lnTo>
                      <a:pt x="433" y="798"/>
                    </a:lnTo>
                    <a:lnTo>
                      <a:pt x="427" y="821"/>
                    </a:lnTo>
                    <a:lnTo>
                      <a:pt x="420" y="844"/>
                    </a:lnTo>
                    <a:lnTo>
                      <a:pt x="411" y="866"/>
                    </a:lnTo>
                    <a:lnTo>
                      <a:pt x="401" y="888"/>
                    </a:lnTo>
                    <a:lnTo>
                      <a:pt x="388" y="908"/>
                    </a:lnTo>
                    <a:lnTo>
                      <a:pt x="374" y="928"/>
                    </a:lnTo>
                    <a:lnTo>
                      <a:pt x="359" y="947"/>
                    </a:lnTo>
                    <a:lnTo>
                      <a:pt x="342" y="965"/>
                    </a:lnTo>
                    <a:lnTo>
                      <a:pt x="324" y="981"/>
                    </a:lnTo>
                    <a:lnTo>
                      <a:pt x="304" y="996"/>
                    </a:lnTo>
                    <a:lnTo>
                      <a:pt x="285" y="1009"/>
                    </a:lnTo>
                    <a:lnTo>
                      <a:pt x="264" y="1020"/>
                    </a:lnTo>
                    <a:lnTo>
                      <a:pt x="242" y="1031"/>
                    </a:lnTo>
                    <a:lnTo>
                      <a:pt x="219" y="1039"/>
                    </a:lnTo>
                    <a:lnTo>
                      <a:pt x="195" y="1045"/>
                    </a:lnTo>
                    <a:lnTo>
                      <a:pt x="173" y="1051"/>
                    </a:lnTo>
                    <a:lnTo>
                      <a:pt x="148" y="1053"/>
                    </a:lnTo>
                    <a:lnTo>
                      <a:pt x="124" y="1055"/>
                    </a:lnTo>
                    <a:lnTo>
                      <a:pt x="0" y="1055"/>
                    </a:lnTo>
                    <a:lnTo>
                      <a:pt x="0" y="1105"/>
                    </a:lnTo>
                    <a:lnTo>
                      <a:pt x="100" y="1105"/>
                    </a:lnTo>
                    <a:lnTo>
                      <a:pt x="127" y="1104"/>
                    </a:lnTo>
                    <a:lnTo>
                      <a:pt x="154" y="1101"/>
                    </a:lnTo>
                    <a:lnTo>
                      <a:pt x="179" y="1096"/>
                    </a:lnTo>
                    <a:lnTo>
                      <a:pt x="205" y="1090"/>
                    </a:lnTo>
                    <a:lnTo>
                      <a:pt x="231" y="1081"/>
                    </a:lnTo>
                    <a:lnTo>
                      <a:pt x="256" y="1071"/>
                    </a:lnTo>
                    <a:lnTo>
                      <a:pt x="281" y="1059"/>
                    </a:lnTo>
                    <a:lnTo>
                      <a:pt x="303" y="1046"/>
                    </a:lnTo>
                    <a:lnTo>
                      <a:pt x="325" y="1031"/>
                    </a:lnTo>
                    <a:lnTo>
                      <a:pt x="346" y="1015"/>
                    </a:lnTo>
                    <a:lnTo>
                      <a:pt x="367" y="998"/>
                    </a:lnTo>
                    <a:lnTo>
                      <a:pt x="386" y="978"/>
                    </a:lnTo>
                    <a:lnTo>
                      <a:pt x="403" y="958"/>
                    </a:lnTo>
                    <a:lnTo>
                      <a:pt x="419" y="936"/>
                    </a:lnTo>
                    <a:lnTo>
                      <a:pt x="433" y="914"/>
                    </a:lnTo>
                    <a:lnTo>
                      <a:pt x="447" y="890"/>
                    </a:lnTo>
                    <a:lnTo>
                      <a:pt x="458" y="866"/>
                    </a:lnTo>
                    <a:lnTo>
                      <a:pt x="467" y="841"/>
                    </a:lnTo>
                    <a:lnTo>
                      <a:pt x="475" y="816"/>
                    </a:lnTo>
                    <a:lnTo>
                      <a:pt x="482" y="790"/>
                    </a:lnTo>
                    <a:lnTo>
                      <a:pt x="487" y="763"/>
                    </a:lnTo>
                    <a:lnTo>
                      <a:pt x="489" y="736"/>
                    </a:lnTo>
                    <a:lnTo>
                      <a:pt x="489" y="733"/>
                    </a:lnTo>
                    <a:lnTo>
                      <a:pt x="489" y="4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36884" name="Freeform 21"/>
              <p:cNvSpPr>
                <a:spLocks/>
              </p:cNvSpPr>
              <p:nvPr/>
            </p:nvSpPr>
            <p:spPr bwMode="auto">
              <a:xfrm>
                <a:off x="1272" y="1327"/>
                <a:ext cx="2199" cy="2248"/>
              </a:xfrm>
              <a:custGeom>
                <a:avLst/>
                <a:gdLst>
                  <a:gd name="T0" fmla="*/ 2198 w 2199"/>
                  <a:gd name="T1" fmla="*/ 1240 h 2248"/>
                  <a:gd name="T2" fmla="*/ 2198 w 2199"/>
                  <a:gd name="T3" fmla="*/ 2247 h 2248"/>
                  <a:gd name="T4" fmla="*/ 0 w 2199"/>
                  <a:gd name="T5" fmla="*/ 2247 h 2248"/>
                  <a:gd name="T6" fmla="*/ 0 w 2199"/>
                  <a:gd name="T7" fmla="*/ 0 h 2248"/>
                  <a:gd name="T8" fmla="*/ 2198 w 2199"/>
                  <a:gd name="T9" fmla="*/ 0 h 2248"/>
                  <a:gd name="T10" fmla="*/ 2198 w 2199"/>
                  <a:gd name="T11" fmla="*/ 584 h 2248"/>
                  <a:gd name="T12" fmla="*/ 2158 w 2199"/>
                  <a:gd name="T13" fmla="*/ 584 h 2248"/>
                  <a:gd name="T14" fmla="*/ 2158 w 2199"/>
                  <a:gd name="T15" fmla="*/ 41 h 2248"/>
                  <a:gd name="T16" fmla="*/ 41 w 2199"/>
                  <a:gd name="T17" fmla="*/ 41 h 2248"/>
                  <a:gd name="T18" fmla="*/ 41 w 2199"/>
                  <a:gd name="T19" fmla="*/ 2207 h 2248"/>
                  <a:gd name="T20" fmla="*/ 2158 w 2199"/>
                  <a:gd name="T21" fmla="*/ 2207 h 2248"/>
                  <a:gd name="T22" fmla="*/ 2158 w 2199"/>
                  <a:gd name="T23" fmla="*/ 1220 h 2248"/>
                  <a:gd name="T24" fmla="*/ 2198 w 2199"/>
                  <a:gd name="T25" fmla="*/ 1240 h 22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99" h="2248">
                    <a:moveTo>
                      <a:pt x="2198" y="1240"/>
                    </a:moveTo>
                    <a:lnTo>
                      <a:pt x="2198" y="2247"/>
                    </a:lnTo>
                    <a:lnTo>
                      <a:pt x="0" y="2247"/>
                    </a:lnTo>
                    <a:lnTo>
                      <a:pt x="0" y="0"/>
                    </a:lnTo>
                    <a:lnTo>
                      <a:pt x="2198" y="0"/>
                    </a:lnTo>
                    <a:lnTo>
                      <a:pt x="2198" y="584"/>
                    </a:lnTo>
                    <a:lnTo>
                      <a:pt x="2158" y="584"/>
                    </a:lnTo>
                    <a:lnTo>
                      <a:pt x="2158" y="41"/>
                    </a:lnTo>
                    <a:lnTo>
                      <a:pt x="41" y="41"/>
                    </a:lnTo>
                    <a:lnTo>
                      <a:pt x="41" y="2207"/>
                    </a:lnTo>
                    <a:lnTo>
                      <a:pt x="2158" y="2207"/>
                    </a:lnTo>
                    <a:lnTo>
                      <a:pt x="2158" y="1220"/>
                    </a:lnTo>
                    <a:lnTo>
                      <a:pt x="2198" y="124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grpSp>
        <p:sp>
          <p:nvSpPr>
            <p:cNvPr id="36874" name="Rectangle 22"/>
            <p:cNvSpPr>
              <a:spLocks noChangeArrowheads="1"/>
            </p:cNvSpPr>
            <p:nvPr/>
          </p:nvSpPr>
          <p:spPr bwMode="auto">
            <a:xfrm>
              <a:off x="1385" y="1462"/>
              <a:ext cx="1931" cy="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spcBef>
                  <a:spcPct val="0"/>
                </a:spcBef>
                <a:spcAft>
                  <a:spcPct val="0"/>
                </a:spcAft>
              </a:pPr>
              <a:r>
                <a:rPr lang="en-US" altLang="en-US" sz="2800" b="1">
                  <a:solidFill>
                    <a:srgbClr val="000000"/>
                  </a:solidFill>
                </a:rPr>
                <a:t>TRANSACTION 5</a:t>
              </a:r>
            </a:p>
            <a:p>
              <a:pPr algn="ctr" fontAlgn="base">
                <a:spcBef>
                  <a:spcPct val="0"/>
                </a:spcBef>
                <a:spcAft>
                  <a:spcPct val="0"/>
                </a:spcAft>
              </a:pPr>
              <a:endParaRPr lang="en-US" altLang="en-US" sz="2800" b="1">
                <a:solidFill>
                  <a:srgbClr val="FF9933"/>
                </a:solidFill>
              </a:endParaRPr>
            </a:p>
            <a:p>
              <a:pPr algn="ctr" fontAlgn="base">
                <a:spcBef>
                  <a:spcPct val="0"/>
                </a:spcBef>
                <a:spcAft>
                  <a:spcPct val="0"/>
                </a:spcAft>
              </a:pPr>
              <a:r>
                <a:rPr lang="en-US" altLang="en-US" sz="3000" b="1" i="1">
                  <a:solidFill>
                    <a:srgbClr val="CC0000"/>
                  </a:solidFill>
                </a:rPr>
                <a:t>A check is drawn against the bank</a:t>
              </a:r>
              <a:endParaRPr lang="en-US" altLang="en-US" sz="3000" b="1">
                <a:solidFill>
                  <a:srgbClr val="CC0000"/>
                </a:solidFill>
              </a:endParaRPr>
            </a:p>
            <a:p>
              <a:pPr algn="ctr" fontAlgn="base">
                <a:spcBef>
                  <a:spcPct val="0"/>
                </a:spcBef>
                <a:spcAft>
                  <a:spcPct val="0"/>
                </a:spcAft>
              </a:pPr>
              <a:r>
                <a:rPr lang="en-US" altLang="en-US" sz="3200" b="1">
                  <a:solidFill>
                    <a:srgbClr val="000000"/>
                  </a:solidFill>
                </a:rPr>
                <a:t>$50,000</a:t>
              </a:r>
            </a:p>
          </p:txBody>
        </p:sp>
      </p:grpSp>
    </p:spTree>
    <p:extLst>
      <p:ext uri="{BB962C8B-B14F-4D97-AF65-F5344CB8AC3E}">
        <p14:creationId xmlns:p14="http://schemas.microsoft.com/office/powerpoint/2010/main" val="244211954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70666"/>
                                        </p:tgtEl>
                                        <p:attrNameLst>
                                          <p:attrName>style.visibility</p:attrName>
                                        </p:attrNameLst>
                                      </p:cBhvr>
                                      <p:to>
                                        <p:strVal val="visible"/>
                                      </p:to>
                                    </p:set>
                                    <p:anim calcmode="lin" valueType="num">
                                      <p:cBhvr additive="base">
                                        <p:cTn id="7" dur="500" fill="hold"/>
                                        <p:tgtEl>
                                          <p:spTgt spid="70666"/>
                                        </p:tgtEl>
                                        <p:attrNameLst>
                                          <p:attrName>ppt_x</p:attrName>
                                        </p:attrNameLst>
                                      </p:cBhvr>
                                      <p:tavLst>
                                        <p:tav tm="0">
                                          <p:val>
                                            <p:strVal val="1+#ppt_w/2"/>
                                          </p:val>
                                        </p:tav>
                                        <p:tav tm="100000">
                                          <p:val>
                                            <p:strVal val="#ppt_x"/>
                                          </p:val>
                                        </p:tav>
                                      </p:tavLst>
                                    </p:anim>
                                    <p:anim calcmode="lin" valueType="num">
                                      <p:cBhvr additive="base">
                                        <p:cTn id="8" dur="500" fill="hold"/>
                                        <p:tgtEl>
                                          <p:spTgt spid="706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2"/>
          <p:cNvGrpSpPr>
            <a:grpSpLocks/>
          </p:cNvGrpSpPr>
          <p:nvPr/>
        </p:nvGrpSpPr>
        <p:grpSpPr bwMode="auto">
          <a:xfrm>
            <a:off x="1833563" y="1665288"/>
            <a:ext cx="6954837" cy="3743325"/>
            <a:chOff x="488" y="977"/>
            <a:chExt cx="4784" cy="2358"/>
          </a:xfrm>
        </p:grpSpPr>
        <p:sp>
          <p:nvSpPr>
            <p:cNvPr id="37896" name="Line 3"/>
            <p:cNvSpPr>
              <a:spLocks noChangeShapeType="1"/>
            </p:cNvSpPr>
            <p:nvPr/>
          </p:nvSpPr>
          <p:spPr bwMode="auto">
            <a:xfrm>
              <a:off x="488" y="977"/>
              <a:ext cx="478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sp>
          <p:nvSpPr>
            <p:cNvPr id="37897" name="Line 4"/>
            <p:cNvSpPr>
              <a:spLocks noChangeShapeType="1"/>
            </p:cNvSpPr>
            <p:nvPr/>
          </p:nvSpPr>
          <p:spPr bwMode="auto">
            <a:xfrm>
              <a:off x="2884" y="985"/>
              <a:ext cx="0" cy="23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grpSp>
      <p:sp>
        <p:nvSpPr>
          <p:cNvPr id="37891" name="Rectangle 5"/>
          <p:cNvSpPr>
            <a:spLocks noChangeArrowheads="1"/>
          </p:cNvSpPr>
          <p:nvPr/>
        </p:nvSpPr>
        <p:spPr bwMode="auto">
          <a:xfrm>
            <a:off x="1760538" y="1808163"/>
            <a:ext cx="3332162" cy="109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200" b="1">
                <a:solidFill>
                  <a:srgbClr val="000000"/>
                </a:solidFill>
              </a:rPr>
              <a:t>Cash		  $           0</a:t>
            </a:r>
          </a:p>
          <a:p>
            <a:pPr fontAlgn="base">
              <a:spcBef>
                <a:spcPct val="0"/>
              </a:spcBef>
              <a:spcAft>
                <a:spcPct val="0"/>
              </a:spcAft>
            </a:pPr>
            <a:r>
              <a:rPr lang="en-US" altLang="en-US" sz="2200" b="1">
                <a:solidFill>
                  <a:srgbClr val="000000"/>
                </a:solidFill>
              </a:rPr>
              <a:t>Reserves	    </a:t>
            </a:r>
            <a:r>
              <a:rPr lang="en-US" altLang="en-US" sz="2200" b="1">
                <a:solidFill>
                  <a:srgbClr val="FF6600"/>
                </a:solidFill>
              </a:rPr>
              <a:t>  </a:t>
            </a:r>
            <a:r>
              <a:rPr lang="en-US" altLang="en-US" sz="2200" b="1">
                <a:solidFill>
                  <a:srgbClr val="CC0000"/>
                </a:solidFill>
              </a:rPr>
              <a:t>60,000</a:t>
            </a:r>
          </a:p>
          <a:p>
            <a:pPr fontAlgn="base">
              <a:spcBef>
                <a:spcPct val="0"/>
              </a:spcBef>
              <a:spcAft>
                <a:spcPct val="0"/>
              </a:spcAft>
            </a:pPr>
            <a:r>
              <a:rPr lang="en-US" altLang="en-US" sz="2200" b="1">
                <a:solidFill>
                  <a:srgbClr val="000000"/>
                </a:solidFill>
              </a:rPr>
              <a:t>Property</a:t>
            </a:r>
            <a:r>
              <a:rPr lang="en-US" altLang="en-US" sz="2200" b="1">
                <a:solidFill>
                  <a:srgbClr val="FF6600"/>
                </a:solidFill>
              </a:rPr>
              <a:t>	    </a:t>
            </a:r>
            <a:r>
              <a:rPr lang="en-US" altLang="en-US" sz="2200" b="1">
                <a:solidFill>
                  <a:srgbClr val="000000"/>
                </a:solidFill>
              </a:rPr>
              <a:t>240,000</a:t>
            </a:r>
          </a:p>
        </p:txBody>
      </p:sp>
      <p:sp>
        <p:nvSpPr>
          <p:cNvPr id="37892" name="Rectangle 6"/>
          <p:cNvSpPr>
            <a:spLocks noChangeArrowheads="1"/>
          </p:cNvSpPr>
          <p:nvPr/>
        </p:nvSpPr>
        <p:spPr bwMode="auto">
          <a:xfrm>
            <a:off x="5267325" y="1808163"/>
            <a:ext cx="3587750" cy="109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200" b="1">
                <a:solidFill>
                  <a:srgbClr val="000000"/>
                </a:solidFill>
              </a:rPr>
              <a:t>Checkable </a:t>
            </a:r>
          </a:p>
          <a:p>
            <a:pPr fontAlgn="base">
              <a:spcBef>
                <a:spcPct val="0"/>
              </a:spcBef>
              <a:spcAft>
                <a:spcPct val="0"/>
              </a:spcAft>
            </a:pPr>
            <a:r>
              <a:rPr lang="en-US" altLang="en-US" sz="2200" b="1">
                <a:solidFill>
                  <a:srgbClr val="000000"/>
                </a:solidFill>
              </a:rPr>
              <a:t>  Deposits	     </a:t>
            </a:r>
            <a:r>
              <a:rPr lang="en-US" altLang="en-US" sz="2200" b="1">
                <a:solidFill>
                  <a:srgbClr val="CC0000"/>
                </a:solidFill>
              </a:rPr>
              <a:t>$  50,000</a:t>
            </a:r>
          </a:p>
          <a:p>
            <a:pPr fontAlgn="base">
              <a:spcBef>
                <a:spcPct val="0"/>
              </a:spcBef>
              <a:spcAft>
                <a:spcPct val="0"/>
              </a:spcAft>
            </a:pPr>
            <a:r>
              <a:rPr lang="en-US" altLang="en-US" sz="2200" b="1">
                <a:solidFill>
                  <a:srgbClr val="000000"/>
                </a:solidFill>
              </a:rPr>
              <a:t>Capital Stock        250,000</a:t>
            </a:r>
          </a:p>
        </p:txBody>
      </p:sp>
      <p:sp>
        <p:nvSpPr>
          <p:cNvPr id="37893" name="Rectangle 7"/>
          <p:cNvSpPr>
            <a:spLocks noChangeArrowheads="1"/>
          </p:cNvSpPr>
          <p:nvPr/>
        </p:nvSpPr>
        <p:spPr bwMode="auto">
          <a:xfrm>
            <a:off x="2462213" y="95250"/>
            <a:ext cx="5470525"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lnSpc>
                <a:spcPct val="80000"/>
              </a:lnSpc>
              <a:spcBef>
                <a:spcPct val="0"/>
              </a:spcBef>
              <a:spcAft>
                <a:spcPct val="0"/>
              </a:spcAft>
            </a:pPr>
            <a:r>
              <a:rPr lang="en-US" altLang="en-US" sz="4000" b="1">
                <a:solidFill>
                  <a:srgbClr val="000099"/>
                </a:solidFill>
              </a:rPr>
              <a:t>FORMATION OF A</a:t>
            </a:r>
          </a:p>
          <a:p>
            <a:pPr algn="ctr" fontAlgn="base">
              <a:lnSpc>
                <a:spcPct val="80000"/>
              </a:lnSpc>
              <a:spcBef>
                <a:spcPct val="0"/>
              </a:spcBef>
              <a:spcAft>
                <a:spcPct val="0"/>
              </a:spcAft>
            </a:pPr>
            <a:r>
              <a:rPr lang="en-US" altLang="en-US" sz="4000" b="1">
                <a:solidFill>
                  <a:srgbClr val="000099"/>
                </a:solidFill>
              </a:rPr>
              <a:t>COMMERCIAL BANK</a:t>
            </a:r>
          </a:p>
        </p:txBody>
      </p:sp>
      <p:sp>
        <p:nvSpPr>
          <p:cNvPr id="37894" name="Rectangle 8"/>
          <p:cNvSpPr>
            <a:spLocks noChangeArrowheads="1"/>
          </p:cNvSpPr>
          <p:nvPr/>
        </p:nvSpPr>
        <p:spPr bwMode="auto">
          <a:xfrm>
            <a:off x="1733550" y="1304925"/>
            <a:ext cx="12001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000" b="1">
                <a:solidFill>
                  <a:srgbClr val="000000"/>
                </a:solidFill>
              </a:rPr>
              <a:t>ASSETS</a:t>
            </a:r>
          </a:p>
        </p:txBody>
      </p:sp>
      <p:sp>
        <p:nvSpPr>
          <p:cNvPr id="37895" name="Rectangle 9"/>
          <p:cNvSpPr>
            <a:spLocks noChangeArrowheads="1"/>
          </p:cNvSpPr>
          <p:nvPr/>
        </p:nvSpPr>
        <p:spPr bwMode="auto">
          <a:xfrm>
            <a:off x="6632575" y="1000125"/>
            <a:ext cx="22574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fontAlgn="base">
              <a:spcBef>
                <a:spcPct val="0"/>
              </a:spcBef>
              <a:spcAft>
                <a:spcPct val="0"/>
              </a:spcAft>
            </a:pPr>
            <a:r>
              <a:rPr lang="en-US" altLang="en-US" sz="2000" b="1">
                <a:solidFill>
                  <a:srgbClr val="000000"/>
                </a:solidFill>
              </a:rPr>
              <a:t>LIABILITIES AND</a:t>
            </a:r>
          </a:p>
          <a:p>
            <a:pPr algn="r" fontAlgn="base">
              <a:spcBef>
                <a:spcPct val="0"/>
              </a:spcBef>
              <a:spcAft>
                <a:spcPct val="0"/>
              </a:spcAft>
            </a:pPr>
            <a:r>
              <a:rPr lang="en-US" altLang="en-US" sz="2000" b="1">
                <a:solidFill>
                  <a:srgbClr val="000000"/>
                </a:solidFill>
              </a:rPr>
              <a:t>NET WORTH</a:t>
            </a:r>
          </a:p>
        </p:txBody>
      </p:sp>
    </p:spTree>
    <p:extLst>
      <p:ext uri="{BB962C8B-B14F-4D97-AF65-F5344CB8AC3E}">
        <p14:creationId xmlns:p14="http://schemas.microsoft.com/office/powerpoint/2010/main" val="2094408313"/>
      </p:ext>
    </p:extLst>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2"/>
          <p:cNvGrpSpPr>
            <a:grpSpLocks/>
          </p:cNvGrpSpPr>
          <p:nvPr/>
        </p:nvGrpSpPr>
        <p:grpSpPr bwMode="auto">
          <a:xfrm>
            <a:off x="1833563" y="1665288"/>
            <a:ext cx="6954837" cy="3743325"/>
            <a:chOff x="488" y="977"/>
            <a:chExt cx="4784" cy="2358"/>
          </a:xfrm>
        </p:grpSpPr>
        <p:sp>
          <p:nvSpPr>
            <p:cNvPr id="38924" name="Line 3"/>
            <p:cNvSpPr>
              <a:spLocks noChangeShapeType="1"/>
            </p:cNvSpPr>
            <p:nvPr/>
          </p:nvSpPr>
          <p:spPr bwMode="auto">
            <a:xfrm>
              <a:off x="488" y="977"/>
              <a:ext cx="478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sp>
          <p:nvSpPr>
            <p:cNvPr id="38925" name="Line 4"/>
            <p:cNvSpPr>
              <a:spLocks noChangeShapeType="1"/>
            </p:cNvSpPr>
            <p:nvPr/>
          </p:nvSpPr>
          <p:spPr bwMode="auto">
            <a:xfrm>
              <a:off x="2884" y="985"/>
              <a:ext cx="0" cy="23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grpSp>
      <p:sp>
        <p:nvSpPr>
          <p:cNvPr id="38915" name="Rectangle 5"/>
          <p:cNvSpPr>
            <a:spLocks noChangeArrowheads="1"/>
          </p:cNvSpPr>
          <p:nvPr/>
        </p:nvSpPr>
        <p:spPr bwMode="auto">
          <a:xfrm>
            <a:off x="1760538" y="1808163"/>
            <a:ext cx="3332162" cy="109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200" b="1">
                <a:solidFill>
                  <a:srgbClr val="000000"/>
                </a:solidFill>
              </a:rPr>
              <a:t>Cash		  $           0</a:t>
            </a:r>
          </a:p>
          <a:p>
            <a:pPr fontAlgn="base">
              <a:spcBef>
                <a:spcPct val="0"/>
              </a:spcBef>
              <a:spcAft>
                <a:spcPct val="0"/>
              </a:spcAft>
            </a:pPr>
            <a:r>
              <a:rPr lang="en-US" altLang="en-US" sz="2200" b="1">
                <a:solidFill>
                  <a:srgbClr val="000000"/>
                </a:solidFill>
              </a:rPr>
              <a:t>Reserves	    </a:t>
            </a:r>
            <a:r>
              <a:rPr lang="en-US" altLang="en-US" sz="2200" b="1">
                <a:solidFill>
                  <a:srgbClr val="FF6600"/>
                </a:solidFill>
              </a:rPr>
              <a:t>  </a:t>
            </a:r>
            <a:r>
              <a:rPr lang="en-US" altLang="en-US" sz="2200" b="1">
                <a:solidFill>
                  <a:srgbClr val="CC0000"/>
                </a:solidFill>
              </a:rPr>
              <a:t>60,000</a:t>
            </a:r>
          </a:p>
          <a:p>
            <a:pPr fontAlgn="base">
              <a:spcBef>
                <a:spcPct val="0"/>
              </a:spcBef>
              <a:spcAft>
                <a:spcPct val="0"/>
              </a:spcAft>
            </a:pPr>
            <a:r>
              <a:rPr lang="en-US" altLang="en-US" sz="2200" b="1">
                <a:solidFill>
                  <a:srgbClr val="000000"/>
                </a:solidFill>
              </a:rPr>
              <a:t>Property</a:t>
            </a:r>
            <a:r>
              <a:rPr lang="en-US" altLang="en-US" sz="2200" b="1">
                <a:solidFill>
                  <a:srgbClr val="FF6600"/>
                </a:solidFill>
              </a:rPr>
              <a:t>	    </a:t>
            </a:r>
            <a:r>
              <a:rPr lang="en-US" altLang="en-US" sz="2200" b="1">
                <a:solidFill>
                  <a:srgbClr val="000000"/>
                </a:solidFill>
              </a:rPr>
              <a:t>240,000</a:t>
            </a:r>
          </a:p>
        </p:txBody>
      </p:sp>
      <p:sp>
        <p:nvSpPr>
          <p:cNvPr id="38916" name="Rectangle 6"/>
          <p:cNvSpPr>
            <a:spLocks noChangeArrowheads="1"/>
          </p:cNvSpPr>
          <p:nvPr/>
        </p:nvSpPr>
        <p:spPr bwMode="auto">
          <a:xfrm>
            <a:off x="5267325" y="1808163"/>
            <a:ext cx="3587750" cy="109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200" b="1">
                <a:solidFill>
                  <a:srgbClr val="000000"/>
                </a:solidFill>
              </a:rPr>
              <a:t>Checkable </a:t>
            </a:r>
          </a:p>
          <a:p>
            <a:pPr fontAlgn="base">
              <a:spcBef>
                <a:spcPct val="0"/>
              </a:spcBef>
              <a:spcAft>
                <a:spcPct val="0"/>
              </a:spcAft>
            </a:pPr>
            <a:r>
              <a:rPr lang="en-US" altLang="en-US" sz="2200" b="1">
                <a:solidFill>
                  <a:srgbClr val="000000"/>
                </a:solidFill>
              </a:rPr>
              <a:t>  Deposits	     </a:t>
            </a:r>
            <a:r>
              <a:rPr lang="en-US" altLang="en-US" sz="2200" b="1">
                <a:solidFill>
                  <a:srgbClr val="CC0000"/>
                </a:solidFill>
              </a:rPr>
              <a:t>$  50,000</a:t>
            </a:r>
          </a:p>
          <a:p>
            <a:pPr fontAlgn="base">
              <a:spcBef>
                <a:spcPct val="0"/>
              </a:spcBef>
              <a:spcAft>
                <a:spcPct val="0"/>
              </a:spcAft>
            </a:pPr>
            <a:r>
              <a:rPr lang="en-US" altLang="en-US" sz="2200" b="1">
                <a:solidFill>
                  <a:srgbClr val="000000"/>
                </a:solidFill>
              </a:rPr>
              <a:t>Capital Stock        250,000</a:t>
            </a:r>
          </a:p>
        </p:txBody>
      </p:sp>
      <p:sp>
        <p:nvSpPr>
          <p:cNvPr id="38917" name="Rectangle 7"/>
          <p:cNvSpPr>
            <a:spLocks noChangeArrowheads="1"/>
          </p:cNvSpPr>
          <p:nvPr/>
        </p:nvSpPr>
        <p:spPr bwMode="auto">
          <a:xfrm>
            <a:off x="2462213" y="95250"/>
            <a:ext cx="5470525"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lnSpc>
                <a:spcPct val="80000"/>
              </a:lnSpc>
              <a:spcBef>
                <a:spcPct val="0"/>
              </a:spcBef>
              <a:spcAft>
                <a:spcPct val="0"/>
              </a:spcAft>
            </a:pPr>
            <a:r>
              <a:rPr lang="en-US" altLang="en-US" sz="4000" b="1">
                <a:solidFill>
                  <a:srgbClr val="000099"/>
                </a:solidFill>
              </a:rPr>
              <a:t>FORMATION OF A</a:t>
            </a:r>
          </a:p>
          <a:p>
            <a:pPr algn="ctr" fontAlgn="base">
              <a:lnSpc>
                <a:spcPct val="80000"/>
              </a:lnSpc>
              <a:spcBef>
                <a:spcPct val="0"/>
              </a:spcBef>
              <a:spcAft>
                <a:spcPct val="0"/>
              </a:spcAft>
            </a:pPr>
            <a:r>
              <a:rPr lang="en-US" altLang="en-US" sz="4000" b="1">
                <a:solidFill>
                  <a:srgbClr val="000099"/>
                </a:solidFill>
              </a:rPr>
              <a:t>COMMERCIAL BANK</a:t>
            </a:r>
          </a:p>
        </p:txBody>
      </p:sp>
      <p:sp>
        <p:nvSpPr>
          <p:cNvPr id="38918" name="Rectangle 8"/>
          <p:cNvSpPr>
            <a:spLocks noChangeArrowheads="1"/>
          </p:cNvSpPr>
          <p:nvPr/>
        </p:nvSpPr>
        <p:spPr bwMode="auto">
          <a:xfrm>
            <a:off x="1733550" y="1304925"/>
            <a:ext cx="12001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000" b="1">
                <a:solidFill>
                  <a:srgbClr val="000000"/>
                </a:solidFill>
              </a:rPr>
              <a:t>ASSETS</a:t>
            </a:r>
          </a:p>
        </p:txBody>
      </p:sp>
      <p:sp>
        <p:nvSpPr>
          <p:cNvPr id="38919" name="Rectangle 9"/>
          <p:cNvSpPr>
            <a:spLocks noChangeArrowheads="1"/>
          </p:cNvSpPr>
          <p:nvPr/>
        </p:nvSpPr>
        <p:spPr bwMode="auto">
          <a:xfrm>
            <a:off x="6632575" y="1000125"/>
            <a:ext cx="22574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fontAlgn="base">
              <a:spcBef>
                <a:spcPct val="0"/>
              </a:spcBef>
              <a:spcAft>
                <a:spcPct val="0"/>
              </a:spcAft>
            </a:pPr>
            <a:r>
              <a:rPr lang="en-US" altLang="en-US" sz="2000" b="1">
                <a:solidFill>
                  <a:srgbClr val="000000"/>
                </a:solidFill>
              </a:rPr>
              <a:t>LIABILITIES AND</a:t>
            </a:r>
          </a:p>
          <a:p>
            <a:pPr algn="r" fontAlgn="base">
              <a:spcBef>
                <a:spcPct val="0"/>
              </a:spcBef>
              <a:spcAft>
                <a:spcPct val="0"/>
              </a:spcAft>
            </a:pPr>
            <a:r>
              <a:rPr lang="en-US" altLang="en-US" sz="2000" b="1">
                <a:solidFill>
                  <a:srgbClr val="000000"/>
                </a:solidFill>
              </a:rPr>
              <a:t>NET WORTH</a:t>
            </a:r>
          </a:p>
        </p:txBody>
      </p:sp>
      <p:grpSp>
        <p:nvGrpSpPr>
          <p:cNvPr id="74765" name="Group 13"/>
          <p:cNvGrpSpPr>
            <a:grpSpLocks/>
          </p:cNvGrpSpPr>
          <p:nvPr/>
        </p:nvGrpSpPr>
        <p:grpSpPr bwMode="auto">
          <a:xfrm>
            <a:off x="2800350" y="419100"/>
            <a:ext cx="4148138" cy="6000750"/>
            <a:chOff x="1764" y="264"/>
            <a:chExt cx="2613" cy="3780"/>
          </a:xfrm>
        </p:grpSpPr>
        <p:pic>
          <p:nvPicPr>
            <p:cNvPr id="38921" name="Picture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4" y="264"/>
              <a:ext cx="2613" cy="3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22" name="Rectangle 11"/>
            <p:cNvSpPr>
              <a:spLocks noChangeArrowheads="1"/>
            </p:cNvSpPr>
            <p:nvPr/>
          </p:nvSpPr>
          <p:spPr bwMode="auto">
            <a:xfrm>
              <a:off x="1991" y="1010"/>
              <a:ext cx="1322" cy="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4000" b="1">
                  <a:solidFill>
                    <a:srgbClr val="000000"/>
                  </a:solidFill>
                </a:rPr>
                <a:t>NOTES:</a:t>
              </a:r>
            </a:p>
          </p:txBody>
        </p:sp>
        <p:sp>
          <p:nvSpPr>
            <p:cNvPr id="38923" name="Rectangle 12"/>
            <p:cNvSpPr>
              <a:spLocks noChangeArrowheads="1"/>
            </p:cNvSpPr>
            <p:nvPr/>
          </p:nvSpPr>
          <p:spPr bwMode="auto">
            <a:xfrm>
              <a:off x="1859" y="1474"/>
              <a:ext cx="2372" cy="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800" b="1">
                  <a:solidFill>
                    <a:srgbClr val="CC0000"/>
                  </a:solidFill>
                </a:rPr>
                <a:t>Banks create money</a:t>
              </a:r>
            </a:p>
            <a:p>
              <a:pPr fontAlgn="base">
                <a:spcBef>
                  <a:spcPct val="0"/>
                </a:spcBef>
                <a:spcAft>
                  <a:spcPct val="0"/>
                </a:spcAft>
              </a:pPr>
              <a:r>
                <a:rPr lang="en-US" altLang="en-US" sz="2800" b="1">
                  <a:solidFill>
                    <a:srgbClr val="CC0000"/>
                  </a:solidFill>
                </a:rPr>
                <a:t>by lending excess</a:t>
              </a:r>
            </a:p>
            <a:p>
              <a:pPr fontAlgn="base">
                <a:spcBef>
                  <a:spcPct val="0"/>
                </a:spcBef>
                <a:spcAft>
                  <a:spcPct val="0"/>
                </a:spcAft>
              </a:pPr>
              <a:r>
                <a:rPr lang="en-US" altLang="en-US" sz="2800" b="1">
                  <a:solidFill>
                    <a:srgbClr val="CC0000"/>
                  </a:solidFill>
                </a:rPr>
                <a:t>reserves and destroy</a:t>
              </a:r>
            </a:p>
            <a:p>
              <a:pPr fontAlgn="base">
                <a:spcBef>
                  <a:spcPct val="0"/>
                </a:spcBef>
                <a:spcAft>
                  <a:spcPct val="0"/>
                </a:spcAft>
              </a:pPr>
              <a:r>
                <a:rPr lang="en-US" altLang="en-US" sz="2800" b="1">
                  <a:solidFill>
                    <a:srgbClr val="CC0000"/>
                  </a:solidFill>
                </a:rPr>
                <a:t>it by loan repayment.</a:t>
              </a:r>
            </a:p>
            <a:p>
              <a:pPr fontAlgn="base">
                <a:spcBef>
                  <a:spcPct val="0"/>
                </a:spcBef>
                <a:spcAft>
                  <a:spcPct val="0"/>
                </a:spcAft>
              </a:pPr>
              <a:r>
                <a:rPr lang="en-US" altLang="en-US" sz="2800" b="1">
                  <a:solidFill>
                    <a:srgbClr val="CC0000"/>
                  </a:solidFill>
                </a:rPr>
                <a:t>Purchasing bonds</a:t>
              </a:r>
            </a:p>
            <a:p>
              <a:pPr fontAlgn="base">
                <a:spcBef>
                  <a:spcPct val="0"/>
                </a:spcBef>
                <a:spcAft>
                  <a:spcPct val="0"/>
                </a:spcAft>
              </a:pPr>
              <a:r>
                <a:rPr lang="en-US" altLang="en-US" sz="2800" b="1">
                  <a:solidFill>
                    <a:srgbClr val="CC0000"/>
                  </a:solidFill>
                </a:rPr>
                <a:t>from the public also</a:t>
              </a:r>
            </a:p>
            <a:p>
              <a:pPr fontAlgn="base">
                <a:spcBef>
                  <a:spcPct val="0"/>
                </a:spcBef>
                <a:spcAft>
                  <a:spcPct val="0"/>
                </a:spcAft>
              </a:pPr>
              <a:r>
                <a:rPr lang="en-US" altLang="en-US" sz="2800" b="1">
                  <a:solidFill>
                    <a:srgbClr val="CC0000"/>
                  </a:solidFill>
                </a:rPr>
                <a:t>creates money.</a:t>
              </a:r>
            </a:p>
          </p:txBody>
        </p:sp>
      </p:grpSp>
    </p:spTree>
    <p:extLst>
      <p:ext uri="{BB962C8B-B14F-4D97-AF65-F5344CB8AC3E}">
        <p14:creationId xmlns:p14="http://schemas.microsoft.com/office/powerpoint/2010/main" val="4281522352"/>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74765"/>
                                        </p:tgtEl>
                                        <p:attrNameLst>
                                          <p:attrName>style.visibility</p:attrName>
                                        </p:attrNameLst>
                                      </p:cBhvr>
                                      <p:to>
                                        <p:strVal val="visible"/>
                                      </p:to>
                                    </p:set>
                                    <p:animEffect transition="in" filter="wipe(up)">
                                      <p:cBhvr>
                                        <p:cTn id="7" dur="500"/>
                                        <p:tgtEl>
                                          <p:spTgt spid="74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2"/>
          <p:cNvGrpSpPr>
            <a:grpSpLocks/>
          </p:cNvGrpSpPr>
          <p:nvPr/>
        </p:nvGrpSpPr>
        <p:grpSpPr bwMode="auto">
          <a:xfrm>
            <a:off x="1833563" y="1665288"/>
            <a:ext cx="6954837" cy="3743325"/>
            <a:chOff x="488" y="977"/>
            <a:chExt cx="4784" cy="2358"/>
          </a:xfrm>
        </p:grpSpPr>
        <p:sp>
          <p:nvSpPr>
            <p:cNvPr id="39950" name="Line 3"/>
            <p:cNvSpPr>
              <a:spLocks noChangeShapeType="1"/>
            </p:cNvSpPr>
            <p:nvPr/>
          </p:nvSpPr>
          <p:spPr bwMode="auto">
            <a:xfrm>
              <a:off x="488" y="977"/>
              <a:ext cx="478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sp>
          <p:nvSpPr>
            <p:cNvPr id="39951" name="Line 4"/>
            <p:cNvSpPr>
              <a:spLocks noChangeShapeType="1"/>
            </p:cNvSpPr>
            <p:nvPr/>
          </p:nvSpPr>
          <p:spPr bwMode="auto">
            <a:xfrm>
              <a:off x="2884" y="985"/>
              <a:ext cx="0" cy="23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grpSp>
      <p:sp>
        <p:nvSpPr>
          <p:cNvPr id="76805" name="Rectangle 5"/>
          <p:cNvSpPr>
            <a:spLocks noChangeArrowheads="1"/>
          </p:cNvSpPr>
          <p:nvPr/>
        </p:nvSpPr>
        <p:spPr bwMode="auto">
          <a:xfrm>
            <a:off x="1760538" y="1808163"/>
            <a:ext cx="3332162" cy="109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200" b="1">
                <a:solidFill>
                  <a:srgbClr val="000000"/>
                </a:solidFill>
              </a:rPr>
              <a:t>Reserves	   $</a:t>
            </a:r>
            <a:r>
              <a:rPr lang="en-US" altLang="en-US" sz="2200" b="1">
                <a:solidFill>
                  <a:srgbClr val="FF6600"/>
                </a:solidFill>
              </a:rPr>
              <a:t> </a:t>
            </a:r>
            <a:r>
              <a:rPr lang="en-US" altLang="en-US" sz="2200" b="1">
                <a:solidFill>
                  <a:srgbClr val="000000"/>
                </a:solidFill>
              </a:rPr>
              <a:t>60,000</a:t>
            </a:r>
          </a:p>
          <a:p>
            <a:pPr fontAlgn="base">
              <a:spcBef>
                <a:spcPct val="0"/>
              </a:spcBef>
              <a:spcAft>
                <a:spcPct val="0"/>
              </a:spcAft>
            </a:pPr>
            <a:r>
              <a:rPr lang="en-US" altLang="en-US" sz="2200" b="1">
                <a:solidFill>
                  <a:srgbClr val="000000"/>
                </a:solidFill>
              </a:rPr>
              <a:t>Loans		      </a:t>
            </a:r>
            <a:r>
              <a:rPr lang="en-US" altLang="en-US" sz="2200" b="1">
                <a:solidFill>
                  <a:srgbClr val="CC0000"/>
                </a:solidFill>
              </a:rPr>
              <a:t>50,000</a:t>
            </a:r>
          </a:p>
          <a:p>
            <a:pPr fontAlgn="base">
              <a:spcBef>
                <a:spcPct val="0"/>
              </a:spcBef>
              <a:spcAft>
                <a:spcPct val="0"/>
              </a:spcAft>
            </a:pPr>
            <a:r>
              <a:rPr lang="en-US" altLang="en-US" sz="2200" b="1">
                <a:solidFill>
                  <a:srgbClr val="000000"/>
                </a:solidFill>
              </a:rPr>
              <a:t>Property</a:t>
            </a:r>
            <a:r>
              <a:rPr lang="en-US" altLang="en-US" sz="2200" b="1">
                <a:solidFill>
                  <a:srgbClr val="FF6600"/>
                </a:solidFill>
              </a:rPr>
              <a:t>	    </a:t>
            </a:r>
            <a:r>
              <a:rPr lang="en-US" altLang="en-US" sz="2200" b="1">
                <a:solidFill>
                  <a:srgbClr val="000000"/>
                </a:solidFill>
              </a:rPr>
              <a:t>240,000</a:t>
            </a:r>
          </a:p>
        </p:txBody>
      </p:sp>
      <p:sp>
        <p:nvSpPr>
          <p:cNvPr id="76806" name="Rectangle 6"/>
          <p:cNvSpPr>
            <a:spLocks noChangeArrowheads="1"/>
          </p:cNvSpPr>
          <p:nvPr/>
        </p:nvSpPr>
        <p:spPr bwMode="auto">
          <a:xfrm>
            <a:off x="5267325" y="1808163"/>
            <a:ext cx="3587750" cy="109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200" b="1">
                <a:solidFill>
                  <a:srgbClr val="000000"/>
                </a:solidFill>
              </a:rPr>
              <a:t>Checkable </a:t>
            </a:r>
          </a:p>
          <a:p>
            <a:pPr fontAlgn="base">
              <a:spcBef>
                <a:spcPct val="0"/>
              </a:spcBef>
              <a:spcAft>
                <a:spcPct val="0"/>
              </a:spcAft>
            </a:pPr>
            <a:r>
              <a:rPr lang="en-US" altLang="en-US" sz="2200" b="1">
                <a:solidFill>
                  <a:srgbClr val="000000"/>
                </a:solidFill>
              </a:rPr>
              <a:t>  Deposits	     </a:t>
            </a:r>
            <a:r>
              <a:rPr lang="en-US" altLang="en-US" sz="2200" b="1">
                <a:solidFill>
                  <a:srgbClr val="CC0000"/>
                </a:solidFill>
              </a:rPr>
              <a:t>$100,000</a:t>
            </a:r>
          </a:p>
          <a:p>
            <a:pPr fontAlgn="base">
              <a:spcBef>
                <a:spcPct val="0"/>
              </a:spcBef>
              <a:spcAft>
                <a:spcPct val="0"/>
              </a:spcAft>
            </a:pPr>
            <a:r>
              <a:rPr lang="en-US" altLang="en-US" sz="2200" b="1">
                <a:solidFill>
                  <a:srgbClr val="000000"/>
                </a:solidFill>
              </a:rPr>
              <a:t>Capital Stock        250,000</a:t>
            </a:r>
          </a:p>
        </p:txBody>
      </p:sp>
      <p:sp>
        <p:nvSpPr>
          <p:cNvPr id="39941" name="Rectangle 7"/>
          <p:cNvSpPr>
            <a:spLocks noChangeArrowheads="1"/>
          </p:cNvSpPr>
          <p:nvPr/>
        </p:nvSpPr>
        <p:spPr bwMode="auto">
          <a:xfrm>
            <a:off x="2462213" y="95250"/>
            <a:ext cx="5470525"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lnSpc>
                <a:spcPct val="80000"/>
              </a:lnSpc>
              <a:spcBef>
                <a:spcPct val="0"/>
              </a:spcBef>
              <a:spcAft>
                <a:spcPct val="0"/>
              </a:spcAft>
            </a:pPr>
            <a:r>
              <a:rPr lang="en-US" altLang="en-US" sz="4000" b="1">
                <a:solidFill>
                  <a:srgbClr val="000099"/>
                </a:solidFill>
              </a:rPr>
              <a:t>FORMATION OF A</a:t>
            </a:r>
          </a:p>
          <a:p>
            <a:pPr algn="ctr" fontAlgn="base">
              <a:lnSpc>
                <a:spcPct val="80000"/>
              </a:lnSpc>
              <a:spcBef>
                <a:spcPct val="0"/>
              </a:spcBef>
              <a:spcAft>
                <a:spcPct val="0"/>
              </a:spcAft>
            </a:pPr>
            <a:r>
              <a:rPr lang="en-US" altLang="en-US" sz="4000" b="1">
                <a:solidFill>
                  <a:srgbClr val="000099"/>
                </a:solidFill>
              </a:rPr>
              <a:t>COMMERCIAL BANK</a:t>
            </a:r>
          </a:p>
        </p:txBody>
      </p:sp>
      <p:sp>
        <p:nvSpPr>
          <p:cNvPr id="39942" name="Rectangle 8"/>
          <p:cNvSpPr>
            <a:spLocks noChangeArrowheads="1"/>
          </p:cNvSpPr>
          <p:nvPr/>
        </p:nvSpPr>
        <p:spPr bwMode="auto">
          <a:xfrm>
            <a:off x="1733550" y="1304925"/>
            <a:ext cx="12001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000" b="1">
                <a:solidFill>
                  <a:srgbClr val="000000"/>
                </a:solidFill>
              </a:rPr>
              <a:t>ASSETS</a:t>
            </a:r>
          </a:p>
        </p:txBody>
      </p:sp>
      <p:sp>
        <p:nvSpPr>
          <p:cNvPr id="39943" name="Rectangle 9"/>
          <p:cNvSpPr>
            <a:spLocks noChangeArrowheads="1"/>
          </p:cNvSpPr>
          <p:nvPr/>
        </p:nvSpPr>
        <p:spPr bwMode="auto">
          <a:xfrm>
            <a:off x="6632575" y="1000125"/>
            <a:ext cx="22574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fontAlgn="base">
              <a:spcBef>
                <a:spcPct val="0"/>
              </a:spcBef>
              <a:spcAft>
                <a:spcPct val="0"/>
              </a:spcAft>
            </a:pPr>
            <a:r>
              <a:rPr lang="en-US" altLang="en-US" sz="2000" b="1">
                <a:solidFill>
                  <a:srgbClr val="000000"/>
                </a:solidFill>
              </a:rPr>
              <a:t>LIABILITIES AND</a:t>
            </a:r>
          </a:p>
          <a:p>
            <a:pPr algn="r" fontAlgn="base">
              <a:spcBef>
                <a:spcPct val="0"/>
              </a:spcBef>
              <a:spcAft>
                <a:spcPct val="0"/>
              </a:spcAft>
            </a:pPr>
            <a:r>
              <a:rPr lang="en-US" altLang="en-US" sz="2000" b="1">
                <a:solidFill>
                  <a:srgbClr val="000000"/>
                </a:solidFill>
              </a:rPr>
              <a:t>NET WORTH</a:t>
            </a:r>
          </a:p>
        </p:txBody>
      </p:sp>
      <p:grpSp>
        <p:nvGrpSpPr>
          <p:cNvPr id="76823" name="Group 23"/>
          <p:cNvGrpSpPr>
            <a:grpSpLocks/>
          </p:cNvGrpSpPr>
          <p:nvPr/>
        </p:nvGrpSpPr>
        <p:grpSpPr bwMode="auto">
          <a:xfrm>
            <a:off x="4810125" y="2520950"/>
            <a:ext cx="2767013" cy="1855788"/>
            <a:chOff x="3030" y="1588"/>
            <a:chExt cx="1743" cy="1169"/>
          </a:xfrm>
        </p:grpSpPr>
        <p:sp>
          <p:nvSpPr>
            <p:cNvPr id="39948" name="Line 20"/>
            <p:cNvSpPr>
              <a:spLocks noChangeShapeType="1"/>
            </p:cNvSpPr>
            <p:nvPr/>
          </p:nvSpPr>
          <p:spPr bwMode="auto">
            <a:xfrm flipV="1">
              <a:off x="3818" y="1588"/>
              <a:ext cx="955" cy="1169"/>
            </a:xfrm>
            <a:prstGeom prst="line">
              <a:avLst/>
            </a:prstGeom>
            <a:noFill/>
            <a:ln w="571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39949" name="Line 21"/>
            <p:cNvSpPr>
              <a:spLocks noChangeShapeType="1"/>
            </p:cNvSpPr>
            <p:nvPr/>
          </p:nvSpPr>
          <p:spPr bwMode="auto">
            <a:xfrm flipH="1" flipV="1">
              <a:off x="3030" y="1588"/>
              <a:ext cx="253" cy="1152"/>
            </a:xfrm>
            <a:prstGeom prst="line">
              <a:avLst/>
            </a:prstGeom>
            <a:noFill/>
            <a:ln w="571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grpSp>
      <p:grpSp>
        <p:nvGrpSpPr>
          <p:cNvPr id="76817" name="Group 17"/>
          <p:cNvGrpSpPr>
            <a:grpSpLocks/>
          </p:cNvGrpSpPr>
          <p:nvPr/>
        </p:nvGrpSpPr>
        <p:grpSpPr bwMode="auto">
          <a:xfrm>
            <a:off x="2122488" y="4046538"/>
            <a:ext cx="6353175" cy="2730500"/>
            <a:chOff x="873" y="2549"/>
            <a:chExt cx="4002" cy="1720"/>
          </a:xfrm>
        </p:grpSpPr>
        <p:sp>
          <p:nvSpPr>
            <p:cNvPr id="39946" name="AutoShape 18"/>
            <p:cNvSpPr>
              <a:spLocks noChangeArrowheads="1"/>
            </p:cNvSpPr>
            <p:nvPr/>
          </p:nvSpPr>
          <p:spPr bwMode="auto">
            <a:xfrm>
              <a:off x="873" y="2549"/>
              <a:ext cx="4002" cy="1720"/>
            </a:xfrm>
            <a:prstGeom prst="star16">
              <a:avLst>
                <a:gd name="adj" fmla="val 37500"/>
              </a:avLst>
            </a:prstGeom>
            <a:gradFill rotWithShape="1">
              <a:gsLst>
                <a:gs pos="0">
                  <a:srgbClr val="FFFFFF"/>
                </a:gs>
                <a:gs pos="100000">
                  <a:schemeClr val="folHlink"/>
                </a:gs>
              </a:gsLst>
              <a:path path="shape">
                <a:fillToRect l="50000" t="50000" r="50000" b="50000"/>
              </a:path>
            </a:gradFill>
            <a:ln w="127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spcBef>
                  <a:spcPct val="0"/>
                </a:spcBef>
                <a:spcAft>
                  <a:spcPct val="0"/>
                </a:spcAft>
              </a:pPr>
              <a:endParaRPr lang="en-US" altLang="en-US" sz="1800">
                <a:solidFill>
                  <a:srgbClr val="FC0128"/>
                </a:solidFill>
              </a:endParaRPr>
            </a:p>
          </p:txBody>
        </p:sp>
        <p:sp>
          <p:nvSpPr>
            <p:cNvPr id="39947" name="Rectangle 19"/>
            <p:cNvSpPr>
              <a:spLocks noChangeArrowheads="1"/>
            </p:cNvSpPr>
            <p:nvPr/>
          </p:nvSpPr>
          <p:spPr bwMode="auto">
            <a:xfrm>
              <a:off x="1599" y="2982"/>
              <a:ext cx="2531" cy="824"/>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4000" b="1" i="1">
                  <a:solidFill>
                    <a:srgbClr val="000000"/>
                  </a:solidFill>
                </a:rPr>
                <a:t>Making the loan</a:t>
              </a:r>
            </a:p>
            <a:p>
              <a:pPr fontAlgn="base">
                <a:spcBef>
                  <a:spcPct val="0"/>
                </a:spcBef>
                <a:spcAft>
                  <a:spcPct val="0"/>
                </a:spcAft>
              </a:pPr>
              <a:r>
                <a:rPr lang="en-US" altLang="en-US" sz="4000" b="1" i="1">
                  <a:solidFill>
                    <a:srgbClr val="000000"/>
                  </a:solidFill>
                </a:rPr>
                <a:t>created money!</a:t>
              </a:r>
            </a:p>
          </p:txBody>
        </p:sp>
      </p:grpSp>
    </p:spTree>
    <p:extLst>
      <p:ext uri="{BB962C8B-B14F-4D97-AF65-F5344CB8AC3E}">
        <p14:creationId xmlns:p14="http://schemas.microsoft.com/office/powerpoint/2010/main" val="239751369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805"/>
                                        </p:tgtEl>
                                        <p:attrNameLst>
                                          <p:attrName>style.visibility</p:attrName>
                                        </p:attrNameLst>
                                      </p:cBhvr>
                                      <p:to>
                                        <p:strVal val="visible"/>
                                      </p:to>
                                    </p:set>
                                    <p:animEffect transition="in" filter="wipe(left)">
                                      <p:cBhvr>
                                        <p:cTn id="7" dur="500"/>
                                        <p:tgtEl>
                                          <p:spTgt spid="7680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6806"/>
                                        </p:tgtEl>
                                        <p:attrNameLst>
                                          <p:attrName>style.visibility</p:attrName>
                                        </p:attrNameLst>
                                      </p:cBhvr>
                                      <p:to>
                                        <p:strVal val="visible"/>
                                      </p:to>
                                    </p:set>
                                    <p:animEffect transition="in" filter="wipe(left)">
                                      <p:cBhvr>
                                        <p:cTn id="11" dur="500"/>
                                        <p:tgtEl>
                                          <p:spTgt spid="76806"/>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76817"/>
                                        </p:tgtEl>
                                        <p:attrNameLst>
                                          <p:attrName>style.visibility</p:attrName>
                                        </p:attrNameLst>
                                      </p:cBhvr>
                                      <p:to>
                                        <p:strVal val="visible"/>
                                      </p:to>
                                    </p:set>
                                    <p:animEffect transition="in" filter="dissolve">
                                      <p:cBhvr>
                                        <p:cTn id="15" dur="500"/>
                                        <p:tgtEl>
                                          <p:spTgt spid="76817"/>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76823"/>
                                        </p:tgtEl>
                                        <p:attrNameLst>
                                          <p:attrName>style.visibility</p:attrName>
                                        </p:attrNameLst>
                                      </p:cBhvr>
                                      <p:to>
                                        <p:strVal val="visible"/>
                                      </p:to>
                                    </p:set>
                                    <p:animEffect transition="in" filter="wipe(down)">
                                      <p:cBhvr>
                                        <p:cTn id="19" dur="500"/>
                                        <p:tgtEl>
                                          <p:spTgt spid="76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autoUpdateAnimBg="0"/>
      <p:bldP spid="76806"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2"/>
          <p:cNvGrpSpPr>
            <a:grpSpLocks/>
          </p:cNvGrpSpPr>
          <p:nvPr/>
        </p:nvGrpSpPr>
        <p:grpSpPr bwMode="auto">
          <a:xfrm>
            <a:off x="1833563" y="1665288"/>
            <a:ext cx="6954837" cy="3743325"/>
            <a:chOff x="488" y="977"/>
            <a:chExt cx="4784" cy="2358"/>
          </a:xfrm>
        </p:grpSpPr>
        <p:sp>
          <p:nvSpPr>
            <p:cNvPr id="40974" name="Line 3"/>
            <p:cNvSpPr>
              <a:spLocks noChangeShapeType="1"/>
            </p:cNvSpPr>
            <p:nvPr/>
          </p:nvSpPr>
          <p:spPr bwMode="auto">
            <a:xfrm>
              <a:off x="488" y="977"/>
              <a:ext cx="478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sp>
          <p:nvSpPr>
            <p:cNvPr id="40975" name="Line 4"/>
            <p:cNvSpPr>
              <a:spLocks noChangeShapeType="1"/>
            </p:cNvSpPr>
            <p:nvPr/>
          </p:nvSpPr>
          <p:spPr bwMode="auto">
            <a:xfrm>
              <a:off x="2884" y="985"/>
              <a:ext cx="0" cy="23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grpSp>
      <p:sp>
        <p:nvSpPr>
          <p:cNvPr id="78853" name="Rectangle 5"/>
          <p:cNvSpPr>
            <a:spLocks noChangeArrowheads="1"/>
          </p:cNvSpPr>
          <p:nvPr/>
        </p:nvSpPr>
        <p:spPr bwMode="auto">
          <a:xfrm>
            <a:off x="1760538" y="1808163"/>
            <a:ext cx="3332162" cy="109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200" b="1">
                <a:solidFill>
                  <a:srgbClr val="000000"/>
                </a:solidFill>
              </a:rPr>
              <a:t>Reserves	   </a:t>
            </a:r>
            <a:r>
              <a:rPr lang="en-US" altLang="en-US" sz="2200" b="1">
                <a:solidFill>
                  <a:srgbClr val="CC0000"/>
                </a:solidFill>
              </a:rPr>
              <a:t>$ 10,000</a:t>
            </a:r>
          </a:p>
          <a:p>
            <a:pPr fontAlgn="base">
              <a:spcBef>
                <a:spcPct val="0"/>
              </a:spcBef>
              <a:spcAft>
                <a:spcPct val="0"/>
              </a:spcAft>
            </a:pPr>
            <a:r>
              <a:rPr lang="en-US" altLang="en-US" sz="2200" b="1">
                <a:solidFill>
                  <a:srgbClr val="000000"/>
                </a:solidFill>
              </a:rPr>
              <a:t>Loans		      50,000</a:t>
            </a:r>
          </a:p>
          <a:p>
            <a:pPr fontAlgn="base">
              <a:spcBef>
                <a:spcPct val="0"/>
              </a:spcBef>
              <a:spcAft>
                <a:spcPct val="0"/>
              </a:spcAft>
            </a:pPr>
            <a:r>
              <a:rPr lang="en-US" altLang="en-US" sz="2200" b="1">
                <a:solidFill>
                  <a:srgbClr val="000000"/>
                </a:solidFill>
              </a:rPr>
              <a:t>Property</a:t>
            </a:r>
            <a:r>
              <a:rPr lang="en-US" altLang="en-US" sz="2200" b="1">
                <a:solidFill>
                  <a:srgbClr val="FF6600"/>
                </a:solidFill>
              </a:rPr>
              <a:t>	    </a:t>
            </a:r>
            <a:r>
              <a:rPr lang="en-US" altLang="en-US" sz="2200" b="1">
                <a:solidFill>
                  <a:srgbClr val="000000"/>
                </a:solidFill>
              </a:rPr>
              <a:t>240,000</a:t>
            </a:r>
          </a:p>
        </p:txBody>
      </p:sp>
      <p:sp>
        <p:nvSpPr>
          <p:cNvPr id="78854" name="Rectangle 6"/>
          <p:cNvSpPr>
            <a:spLocks noChangeArrowheads="1"/>
          </p:cNvSpPr>
          <p:nvPr/>
        </p:nvSpPr>
        <p:spPr bwMode="auto">
          <a:xfrm>
            <a:off x="5267325" y="1808163"/>
            <a:ext cx="3587750" cy="109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200" b="1">
                <a:solidFill>
                  <a:srgbClr val="000000"/>
                </a:solidFill>
              </a:rPr>
              <a:t>Checkable </a:t>
            </a:r>
          </a:p>
          <a:p>
            <a:pPr fontAlgn="base">
              <a:spcBef>
                <a:spcPct val="0"/>
              </a:spcBef>
              <a:spcAft>
                <a:spcPct val="0"/>
              </a:spcAft>
            </a:pPr>
            <a:r>
              <a:rPr lang="en-US" altLang="en-US" sz="2200" b="1">
                <a:solidFill>
                  <a:srgbClr val="000000"/>
                </a:solidFill>
              </a:rPr>
              <a:t>  Deposits	     </a:t>
            </a:r>
            <a:r>
              <a:rPr lang="en-US" altLang="en-US" sz="2200" b="1">
                <a:solidFill>
                  <a:srgbClr val="CC0000"/>
                </a:solidFill>
              </a:rPr>
              <a:t>$  50,000</a:t>
            </a:r>
          </a:p>
          <a:p>
            <a:pPr fontAlgn="base">
              <a:spcBef>
                <a:spcPct val="0"/>
              </a:spcBef>
              <a:spcAft>
                <a:spcPct val="0"/>
              </a:spcAft>
            </a:pPr>
            <a:r>
              <a:rPr lang="en-US" altLang="en-US" sz="2200" b="1">
                <a:solidFill>
                  <a:srgbClr val="000000"/>
                </a:solidFill>
              </a:rPr>
              <a:t>Capital Stock        250,000</a:t>
            </a:r>
          </a:p>
        </p:txBody>
      </p:sp>
      <p:sp>
        <p:nvSpPr>
          <p:cNvPr id="40965" name="Rectangle 7"/>
          <p:cNvSpPr>
            <a:spLocks noChangeArrowheads="1"/>
          </p:cNvSpPr>
          <p:nvPr/>
        </p:nvSpPr>
        <p:spPr bwMode="auto">
          <a:xfrm>
            <a:off x="2462213" y="95250"/>
            <a:ext cx="5470525"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lnSpc>
                <a:spcPct val="80000"/>
              </a:lnSpc>
              <a:spcBef>
                <a:spcPct val="0"/>
              </a:spcBef>
              <a:spcAft>
                <a:spcPct val="0"/>
              </a:spcAft>
            </a:pPr>
            <a:r>
              <a:rPr lang="en-US" altLang="en-US" sz="4000" b="1">
                <a:solidFill>
                  <a:srgbClr val="000099"/>
                </a:solidFill>
              </a:rPr>
              <a:t>FORMATION OF A</a:t>
            </a:r>
          </a:p>
          <a:p>
            <a:pPr algn="ctr" fontAlgn="base">
              <a:lnSpc>
                <a:spcPct val="80000"/>
              </a:lnSpc>
              <a:spcBef>
                <a:spcPct val="0"/>
              </a:spcBef>
              <a:spcAft>
                <a:spcPct val="0"/>
              </a:spcAft>
            </a:pPr>
            <a:r>
              <a:rPr lang="en-US" altLang="en-US" sz="4000" b="1">
                <a:solidFill>
                  <a:srgbClr val="000099"/>
                </a:solidFill>
              </a:rPr>
              <a:t>COMMERCIAL BANK</a:t>
            </a:r>
          </a:p>
        </p:txBody>
      </p:sp>
      <p:sp>
        <p:nvSpPr>
          <p:cNvPr id="40966" name="Rectangle 8"/>
          <p:cNvSpPr>
            <a:spLocks noChangeArrowheads="1"/>
          </p:cNvSpPr>
          <p:nvPr/>
        </p:nvSpPr>
        <p:spPr bwMode="auto">
          <a:xfrm>
            <a:off x="1733550" y="1304925"/>
            <a:ext cx="12001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000" b="1">
                <a:solidFill>
                  <a:srgbClr val="000000"/>
                </a:solidFill>
              </a:rPr>
              <a:t>ASSETS</a:t>
            </a:r>
          </a:p>
        </p:txBody>
      </p:sp>
      <p:sp>
        <p:nvSpPr>
          <p:cNvPr id="40967" name="Rectangle 9"/>
          <p:cNvSpPr>
            <a:spLocks noChangeArrowheads="1"/>
          </p:cNvSpPr>
          <p:nvPr/>
        </p:nvSpPr>
        <p:spPr bwMode="auto">
          <a:xfrm>
            <a:off x="6632575" y="1000125"/>
            <a:ext cx="22574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fontAlgn="base">
              <a:spcBef>
                <a:spcPct val="0"/>
              </a:spcBef>
              <a:spcAft>
                <a:spcPct val="0"/>
              </a:spcAft>
            </a:pPr>
            <a:r>
              <a:rPr lang="en-US" altLang="en-US" sz="2000" b="1">
                <a:solidFill>
                  <a:srgbClr val="000000"/>
                </a:solidFill>
              </a:rPr>
              <a:t>LIABILITIES AND</a:t>
            </a:r>
          </a:p>
          <a:p>
            <a:pPr algn="r" fontAlgn="base">
              <a:spcBef>
                <a:spcPct val="0"/>
              </a:spcBef>
              <a:spcAft>
                <a:spcPct val="0"/>
              </a:spcAft>
            </a:pPr>
            <a:r>
              <a:rPr lang="en-US" altLang="en-US" sz="2000" b="1">
                <a:solidFill>
                  <a:srgbClr val="000000"/>
                </a:solidFill>
              </a:rPr>
              <a:t>NET WORTH</a:t>
            </a:r>
          </a:p>
        </p:txBody>
      </p:sp>
      <p:grpSp>
        <p:nvGrpSpPr>
          <p:cNvPr id="78867" name="Group 19"/>
          <p:cNvGrpSpPr>
            <a:grpSpLocks/>
          </p:cNvGrpSpPr>
          <p:nvPr/>
        </p:nvGrpSpPr>
        <p:grpSpPr bwMode="auto">
          <a:xfrm>
            <a:off x="4624388" y="2155825"/>
            <a:ext cx="3070225" cy="2416175"/>
            <a:chOff x="2913" y="1358"/>
            <a:chExt cx="1934" cy="1522"/>
          </a:xfrm>
        </p:grpSpPr>
        <p:sp>
          <p:nvSpPr>
            <p:cNvPr id="40972" name="Line 16"/>
            <p:cNvSpPr>
              <a:spLocks noChangeShapeType="1"/>
            </p:cNvSpPr>
            <p:nvPr/>
          </p:nvSpPr>
          <p:spPr bwMode="auto">
            <a:xfrm flipV="1">
              <a:off x="4361" y="1580"/>
              <a:ext cx="486" cy="1292"/>
            </a:xfrm>
            <a:prstGeom prst="line">
              <a:avLst/>
            </a:prstGeom>
            <a:noFill/>
            <a:ln w="571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40973" name="Line 17"/>
            <p:cNvSpPr>
              <a:spLocks noChangeShapeType="1"/>
            </p:cNvSpPr>
            <p:nvPr/>
          </p:nvSpPr>
          <p:spPr bwMode="auto">
            <a:xfrm flipH="1" flipV="1">
              <a:off x="2913" y="1358"/>
              <a:ext cx="313" cy="1522"/>
            </a:xfrm>
            <a:prstGeom prst="line">
              <a:avLst/>
            </a:prstGeom>
            <a:noFill/>
            <a:ln w="571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grpSp>
      <p:grpSp>
        <p:nvGrpSpPr>
          <p:cNvPr id="78861" name="Group 13"/>
          <p:cNvGrpSpPr>
            <a:grpSpLocks/>
          </p:cNvGrpSpPr>
          <p:nvPr/>
        </p:nvGrpSpPr>
        <p:grpSpPr bwMode="auto">
          <a:xfrm>
            <a:off x="2043113" y="4483100"/>
            <a:ext cx="6494462" cy="1763713"/>
            <a:chOff x="382" y="2776"/>
            <a:chExt cx="4996" cy="1309"/>
          </a:xfrm>
        </p:grpSpPr>
        <p:sp>
          <p:nvSpPr>
            <p:cNvPr id="40970" name="Rectangle 14"/>
            <p:cNvSpPr>
              <a:spLocks noChangeArrowheads="1"/>
            </p:cNvSpPr>
            <p:nvPr/>
          </p:nvSpPr>
          <p:spPr bwMode="auto">
            <a:xfrm>
              <a:off x="382" y="2776"/>
              <a:ext cx="4996" cy="1309"/>
            </a:xfrm>
            <a:prstGeom prst="rect">
              <a:avLst/>
            </a:prstGeom>
            <a:gradFill rotWithShape="1">
              <a:gsLst>
                <a:gs pos="0">
                  <a:srgbClr val="FFFFFF"/>
                </a:gs>
                <a:gs pos="100000">
                  <a:schemeClr val="folHlink"/>
                </a:gs>
              </a:gsLst>
              <a:path path="shape">
                <a:fillToRect l="50000" t="50000" r="50000" b="50000"/>
              </a:path>
            </a:gradFill>
            <a:ln w="127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40971" name="Rectangle 15"/>
            <p:cNvSpPr>
              <a:spLocks noChangeArrowheads="1"/>
            </p:cNvSpPr>
            <p:nvPr/>
          </p:nvSpPr>
          <p:spPr bwMode="auto">
            <a:xfrm>
              <a:off x="663" y="2995"/>
              <a:ext cx="4371" cy="79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3200" b="1">
                  <a:solidFill>
                    <a:srgbClr val="000000"/>
                  </a:solidFill>
                </a:rPr>
                <a:t>After a check for the $50,000</a:t>
              </a:r>
            </a:p>
            <a:p>
              <a:pPr fontAlgn="base">
                <a:spcBef>
                  <a:spcPct val="0"/>
                </a:spcBef>
                <a:spcAft>
                  <a:spcPct val="0"/>
                </a:spcAft>
              </a:pPr>
              <a:r>
                <a:rPr lang="en-US" altLang="en-US" sz="3200" b="1">
                  <a:solidFill>
                    <a:srgbClr val="000000"/>
                  </a:solidFill>
                </a:rPr>
                <a:t>is drawn against the bank</a:t>
              </a:r>
            </a:p>
          </p:txBody>
        </p:sp>
      </p:grpSp>
    </p:spTree>
    <p:extLst>
      <p:ext uri="{BB962C8B-B14F-4D97-AF65-F5344CB8AC3E}">
        <p14:creationId xmlns:p14="http://schemas.microsoft.com/office/powerpoint/2010/main" val="1800640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853"/>
                                        </p:tgtEl>
                                        <p:attrNameLst>
                                          <p:attrName>style.visibility</p:attrName>
                                        </p:attrNameLst>
                                      </p:cBhvr>
                                      <p:to>
                                        <p:strVal val="visible"/>
                                      </p:to>
                                    </p:set>
                                    <p:animEffect transition="in" filter="wipe(left)">
                                      <p:cBhvr>
                                        <p:cTn id="7" dur="500"/>
                                        <p:tgtEl>
                                          <p:spTgt spid="7885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8854"/>
                                        </p:tgtEl>
                                        <p:attrNameLst>
                                          <p:attrName>style.visibility</p:attrName>
                                        </p:attrNameLst>
                                      </p:cBhvr>
                                      <p:to>
                                        <p:strVal val="visible"/>
                                      </p:to>
                                    </p:set>
                                    <p:animEffect transition="in" filter="wipe(left)">
                                      <p:cBhvr>
                                        <p:cTn id="11" dur="500"/>
                                        <p:tgtEl>
                                          <p:spTgt spid="78854"/>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78861"/>
                                        </p:tgtEl>
                                        <p:attrNameLst>
                                          <p:attrName>style.visibility</p:attrName>
                                        </p:attrNameLst>
                                      </p:cBhvr>
                                      <p:to>
                                        <p:strVal val="visible"/>
                                      </p:to>
                                    </p:set>
                                    <p:animEffect transition="in" filter="dissolve">
                                      <p:cBhvr>
                                        <p:cTn id="15" dur="500"/>
                                        <p:tgtEl>
                                          <p:spTgt spid="78861"/>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78867"/>
                                        </p:tgtEl>
                                        <p:attrNameLst>
                                          <p:attrName>style.visibility</p:attrName>
                                        </p:attrNameLst>
                                      </p:cBhvr>
                                      <p:to>
                                        <p:strVal val="visible"/>
                                      </p:to>
                                    </p:set>
                                    <p:animEffect transition="in" filter="wipe(down)">
                                      <p:cBhvr>
                                        <p:cTn id="19" dur="500"/>
                                        <p:tgtEl>
                                          <p:spTgt spid="78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autoUpdateAnimBg="0"/>
      <p:bldP spid="78854"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2"/>
          <p:cNvGrpSpPr>
            <a:grpSpLocks/>
          </p:cNvGrpSpPr>
          <p:nvPr/>
        </p:nvGrpSpPr>
        <p:grpSpPr bwMode="auto">
          <a:xfrm>
            <a:off x="1833563" y="1665288"/>
            <a:ext cx="6954837" cy="3743325"/>
            <a:chOff x="488" y="977"/>
            <a:chExt cx="4784" cy="2358"/>
          </a:xfrm>
        </p:grpSpPr>
        <p:sp>
          <p:nvSpPr>
            <p:cNvPr id="42005" name="Line 3"/>
            <p:cNvSpPr>
              <a:spLocks noChangeShapeType="1"/>
            </p:cNvSpPr>
            <p:nvPr/>
          </p:nvSpPr>
          <p:spPr bwMode="auto">
            <a:xfrm>
              <a:off x="488" y="977"/>
              <a:ext cx="478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sp>
          <p:nvSpPr>
            <p:cNvPr id="42006" name="Line 4"/>
            <p:cNvSpPr>
              <a:spLocks noChangeShapeType="1"/>
            </p:cNvSpPr>
            <p:nvPr/>
          </p:nvSpPr>
          <p:spPr bwMode="auto">
            <a:xfrm>
              <a:off x="2884" y="985"/>
              <a:ext cx="0" cy="23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grpSp>
      <p:sp>
        <p:nvSpPr>
          <p:cNvPr id="41987" name="Rectangle 5"/>
          <p:cNvSpPr>
            <a:spLocks noChangeArrowheads="1"/>
          </p:cNvSpPr>
          <p:nvPr/>
        </p:nvSpPr>
        <p:spPr bwMode="auto">
          <a:xfrm>
            <a:off x="1760538" y="1808163"/>
            <a:ext cx="3332162" cy="109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200" b="1">
                <a:solidFill>
                  <a:srgbClr val="000000"/>
                </a:solidFill>
              </a:rPr>
              <a:t>Reserves	   </a:t>
            </a:r>
            <a:r>
              <a:rPr lang="en-US" altLang="en-US" sz="2200" b="1">
                <a:solidFill>
                  <a:srgbClr val="CC0000"/>
                </a:solidFill>
              </a:rPr>
              <a:t>$ 10,000</a:t>
            </a:r>
          </a:p>
          <a:p>
            <a:pPr fontAlgn="base">
              <a:spcBef>
                <a:spcPct val="0"/>
              </a:spcBef>
              <a:spcAft>
                <a:spcPct val="0"/>
              </a:spcAft>
            </a:pPr>
            <a:r>
              <a:rPr lang="en-US" altLang="en-US" sz="2200" b="1">
                <a:solidFill>
                  <a:srgbClr val="000000"/>
                </a:solidFill>
              </a:rPr>
              <a:t>Loans		      50,000</a:t>
            </a:r>
          </a:p>
          <a:p>
            <a:pPr fontAlgn="base">
              <a:spcBef>
                <a:spcPct val="0"/>
              </a:spcBef>
              <a:spcAft>
                <a:spcPct val="0"/>
              </a:spcAft>
            </a:pPr>
            <a:r>
              <a:rPr lang="en-US" altLang="en-US" sz="2200" b="1">
                <a:solidFill>
                  <a:srgbClr val="000000"/>
                </a:solidFill>
              </a:rPr>
              <a:t>Property</a:t>
            </a:r>
            <a:r>
              <a:rPr lang="en-US" altLang="en-US" sz="2200" b="1">
                <a:solidFill>
                  <a:srgbClr val="FF6600"/>
                </a:solidFill>
              </a:rPr>
              <a:t>	    </a:t>
            </a:r>
            <a:r>
              <a:rPr lang="en-US" altLang="en-US" sz="2200" b="1">
                <a:solidFill>
                  <a:srgbClr val="000000"/>
                </a:solidFill>
              </a:rPr>
              <a:t>240,000</a:t>
            </a:r>
          </a:p>
        </p:txBody>
      </p:sp>
      <p:sp>
        <p:nvSpPr>
          <p:cNvPr id="41988" name="Rectangle 6"/>
          <p:cNvSpPr>
            <a:spLocks noChangeArrowheads="1"/>
          </p:cNvSpPr>
          <p:nvPr/>
        </p:nvSpPr>
        <p:spPr bwMode="auto">
          <a:xfrm>
            <a:off x="5267325" y="1808163"/>
            <a:ext cx="3587750" cy="109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200" b="1">
                <a:solidFill>
                  <a:srgbClr val="000000"/>
                </a:solidFill>
              </a:rPr>
              <a:t>Checkable </a:t>
            </a:r>
          </a:p>
          <a:p>
            <a:pPr fontAlgn="base">
              <a:spcBef>
                <a:spcPct val="0"/>
              </a:spcBef>
              <a:spcAft>
                <a:spcPct val="0"/>
              </a:spcAft>
            </a:pPr>
            <a:r>
              <a:rPr lang="en-US" altLang="en-US" sz="2200" b="1">
                <a:solidFill>
                  <a:srgbClr val="000000"/>
                </a:solidFill>
              </a:rPr>
              <a:t>  Deposits	     </a:t>
            </a:r>
            <a:r>
              <a:rPr lang="en-US" altLang="en-US" sz="2200" b="1">
                <a:solidFill>
                  <a:srgbClr val="CC0000"/>
                </a:solidFill>
              </a:rPr>
              <a:t>$  50,000</a:t>
            </a:r>
          </a:p>
          <a:p>
            <a:pPr fontAlgn="base">
              <a:spcBef>
                <a:spcPct val="0"/>
              </a:spcBef>
              <a:spcAft>
                <a:spcPct val="0"/>
              </a:spcAft>
            </a:pPr>
            <a:r>
              <a:rPr lang="en-US" altLang="en-US" sz="2200" b="1">
                <a:solidFill>
                  <a:srgbClr val="000000"/>
                </a:solidFill>
              </a:rPr>
              <a:t>Capital Stock        250,000</a:t>
            </a:r>
          </a:p>
        </p:txBody>
      </p:sp>
      <p:sp>
        <p:nvSpPr>
          <p:cNvPr id="41989" name="Rectangle 8"/>
          <p:cNvSpPr>
            <a:spLocks noChangeArrowheads="1"/>
          </p:cNvSpPr>
          <p:nvPr/>
        </p:nvSpPr>
        <p:spPr bwMode="auto">
          <a:xfrm>
            <a:off x="1733550" y="1304925"/>
            <a:ext cx="12001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000" b="1">
                <a:solidFill>
                  <a:srgbClr val="000000"/>
                </a:solidFill>
              </a:rPr>
              <a:t>ASSETS</a:t>
            </a:r>
          </a:p>
        </p:txBody>
      </p:sp>
      <p:sp>
        <p:nvSpPr>
          <p:cNvPr id="41990" name="Rectangle 9"/>
          <p:cNvSpPr>
            <a:spLocks noChangeArrowheads="1"/>
          </p:cNvSpPr>
          <p:nvPr/>
        </p:nvSpPr>
        <p:spPr bwMode="auto">
          <a:xfrm>
            <a:off x="6632575" y="1000125"/>
            <a:ext cx="22574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fontAlgn="base">
              <a:spcBef>
                <a:spcPct val="0"/>
              </a:spcBef>
              <a:spcAft>
                <a:spcPct val="0"/>
              </a:spcAft>
            </a:pPr>
            <a:r>
              <a:rPr lang="en-US" altLang="en-US" sz="2000" b="1">
                <a:solidFill>
                  <a:srgbClr val="000000"/>
                </a:solidFill>
              </a:rPr>
              <a:t>LIABILITIES AND</a:t>
            </a:r>
          </a:p>
          <a:p>
            <a:pPr algn="r" fontAlgn="base">
              <a:spcBef>
                <a:spcPct val="0"/>
              </a:spcBef>
              <a:spcAft>
                <a:spcPct val="0"/>
              </a:spcAft>
            </a:pPr>
            <a:r>
              <a:rPr lang="en-US" altLang="en-US" sz="2000" b="1">
                <a:solidFill>
                  <a:srgbClr val="000000"/>
                </a:solidFill>
              </a:rPr>
              <a:t>NET WORTH</a:t>
            </a:r>
          </a:p>
        </p:txBody>
      </p:sp>
      <p:grpSp>
        <p:nvGrpSpPr>
          <p:cNvPr id="79888" name="Group 16"/>
          <p:cNvGrpSpPr>
            <a:grpSpLocks/>
          </p:cNvGrpSpPr>
          <p:nvPr/>
        </p:nvGrpSpPr>
        <p:grpSpPr bwMode="auto">
          <a:xfrm>
            <a:off x="2019300" y="2106613"/>
            <a:ext cx="5935663" cy="3568700"/>
            <a:chOff x="1272" y="1327"/>
            <a:chExt cx="3739" cy="2248"/>
          </a:xfrm>
        </p:grpSpPr>
        <p:grpSp>
          <p:nvGrpSpPr>
            <p:cNvPr id="41993" name="Group 17"/>
            <p:cNvGrpSpPr>
              <a:grpSpLocks/>
            </p:cNvGrpSpPr>
            <p:nvPr/>
          </p:nvGrpSpPr>
          <p:grpSpPr bwMode="auto">
            <a:xfrm>
              <a:off x="1272" y="1327"/>
              <a:ext cx="3739" cy="2248"/>
              <a:chOff x="1272" y="1327"/>
              <a:chExt cx="3739" cy="2248"/>
            </a:xfrm>
          </p:grpSpPr>
          <p:sp>
            <p:nvSpPr>
              <p:cNvPr id="41995" name="Freeform 18"/>
              <p:cNvSpPr>
                <a:spLocks/>
              </p:cNvSpPr>
              <p:nvPr/>
            </p:nvSpPr>
            <p:spPr bwMode="auto">
              <a:xfrm>
                <a:off x="1302" y="1347"/>
                <a:ext cx="2149" cy="2208"/>
              </a:xfrm>
              <a:custGeom>
                <a:avLst/>
                <a:gdLst>
                  <a:gd name="T0" fmla="*/ 0 w 2149"/>
                  <a:gd name="T1" fmla="*/ 2207 h 2208"/>
                  <a:gd name="T2" fmla="*/ 2148 w 2149"/>
                  <a:gd name="T3" fmla="*/ 2207 h 2208"/>
                  <a:gd name="T4" fmla="*/ 2148 w 2149"/>
                  <a:gd name="T5" fmla="*/ 0 h 2208"/>
                  <a:gd name="T6" fmla="*/ 0 w 2149"/>
                  <a:gd name="T7" fmla="*/ 0 h 2208"/>
                  <a:gd name="T8" fmla="*/ 0 w 2149"/>
                  <a:gd name="T9" fmla="*/ 2207 h 22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9" h="2208">
                    <a:moveTo>
                      <a:pt x="0" y="2207"/>
                    </a:moveTo>
                    <a:lnTo>
                      <a:pt x="2148" y="2207"/>
                    </a:lnTo>
                    <a:lnTo>
                      <a:pt x="2148" y="0"/>
                    </a:lnTo>
                    <a:lnTo>
                      <a:pt x="0" y="0"/>
                    </a:lnTo>
                    <a:lnTo>
                      <a:pt x="0" y="2207"/>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41996" name="Freeform 19"/>
              <p:cNvSpPr>
                <a:spLocks/>
              </p:cNvSpPr>
              <p:nvPr/>
            </p:nvSpPr>
            <p:spPr bwMode="auto">
              <a:xfrm>
                <a:off x="2782" y="1913"/>
                <a:ext cx="1132" cy="1056"/>
              </a:xfrm>
              <a:custGeom>
                <a:avLst/>
                <a:gdLst>
                  <a:gd name="T0" fmla="*/ 0 w 1132"/>
                  <a:gd name="T1" fmla="*/ 0 h 1056"/>
                  <a:gd name="T2" fmla="*/ 0 w 1132"/>
                  <a:gd name="T3" fmla="*/ 111 h 1056"/>
                  <a:gd name="T4" fmla="*/ 30 w 1132"/>
                  <a:gd name="T5" fmla="*/ 181 h 1056"/>
                  <a:gd name="T6" fmla="*/ 100 w 1132"/>
                  <a:gd name="T7" fmla="*/ 252 h 1056"/>
                  <a:gd name="T8" fmla="*/ 190 w 1132"/>
                  <a:gd name="T9" fmla="*/ 291 h 1056"/>
                  <a:gd name="T10" fmla="*/ 490 w 1132"/>
                  <a:gd name="T11" fmla="*/ 291 h 1056"/>
                  <a:gd name="T12" fmla="*/ 490 w 1132"/>
                  <a:gd name="T13" fmla="*/ 412 h 1056"/>
                  <a:gd name="T14" fmla="*/ 510 w 1132"/>
                  <a:gd name="T15" fmla="*/ 492 h 1056"/>
                  <a:gd name="T16" fmla="*/ 570 w 1132"/>
                  <a:gd name="T17" fmla="*/ 583 h 1056"/>
                  <a:gd name="T18" fmla="*/ 631 w 1132"/>
                  <a:gd name="T19" fmla="*/ 622 h 1056"/>
                  <a:gd name="T20" fmla="*/ 681 w 1132"/>
                  <a:gd name="T21" fmla="*/ 653 h 1056"/>
                  <a:gd name="T22" fmla="*/ 681 w 1132"/>
                  <a:gd name="T23" fmla="*/ 1055 h 1056"/>
                  <a:gd name="T24" fmla="*/ 821 w 1132"/>
                  <a:gd name="T25" fmla="*/ 1055 h 1056"/>
                  <a:gd name="T26" fmla="*/ 931 w 1132"/>
                  <a:gd name="T27" fmla="*/ 1025 h 1056"/>
                  <a:gd name="T28" fmla="*/ 1032 w 1132"/>
                  <a:gd name="T29" fmla="*/ 965 h 1056"/>
                  <a:gd name="T30" fmla="*/ 1131 w 1132"/>
                  <a:gd name="T31" fmla="*/ 834 h 1056"/>
                  <a:gd name="T32" fmla="*/ 1131 w 1132"/>
                  <a:gd name="T33" fmla="*/ 262 h 1056"/>
                  <a:gd name="T34" fmla="*/ 1071 w 1132"/>
                  <a:gd name="T35" fmla="*/ 141 h 1056"/>
                  <a:gd name="T36" fmla="*/ 992 w 1132"/>
                  <a:gd name="T37" fmla="*/ 61 h 1056"/>
                  <a:gd name="T38" fmla="*/ 891 w 1132"/>
                  <a:gd name="T39" fmla="*/ 11 h 1056"/>
                  <a:gd name="T40" fmla="*/ 811 w 1132"/>
                  <a:gd name="T41" fmla="*/ 0 h 1056"/>
                  <a:gd name="T42" fmla="*/ 0 w 1132"/>
                  <a:gd name="T43" fmla="*/ 0 h 10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32" h="1056">
                    <a:moveTo>
                      <a:pt x="0" y="0"/>
                    </a:moveTo>
                    <a:lnTo>
                      <a:pt x="0" y="111"/>
                    </a:lnTo>
                    <a:lnTo>
                      <a:pt x="30" y="181"/>
                    </a:lnTo>
                    <a:lnTo>
                      <a:pt x="100" y="252"/>
                    </a:lnTo>
                    <a:lnTo>
                      <a:pt x="190" y="291"/>
                    </a:lnTo>
                    <a:lnTo>
                      <a:pt x="490" y="291"/>
                    </a:lnTo>
                    <a:lnTo>
                      <a:pt x="490" y="412"/>
                    </a:lnTo>
                    <a:lnTo>
                      <a:pt x="510" y="492"/>
                    </a:lnTo>
                    <a:lnTo>
                      <a:pt x="570" y="583"/>
                    </a:lnTo>
                    <a:lnTo>
                      <a:pt x="631" y="622"/>
                    </a:lnTo>
                    <a:lnTo>
                      <a:pt x="681" y="653"/>
                    </a:lnTo>
                    <a:lnTo>
                      <a:pt x="681" y="1055"/>
                    </a:lnTo>
                    <a:lnTo>
                      <a:pt x="821" y="1055"/>
                    </a:lnTo>
                    <a:lnTo>
                      <a:pt x="931" y="1025"/>
                    </a:lnTo>
                    <a:lnTo>
                      <a:pt x="1032" y="965"/>
                    </a:lnTo>
                    <a:lnTo>
                      <a:pt x="1131" y="834"/>
                    </a:lnTo>
                    <a:lnTo>
                      <a:pt x="1131" y="262"/>
                    </a:lnTo>
                    <a:lnTo>
                      <a:pt x="1071" y="141"/>
                    </a:lnTo>
                    <a:lnTo>
                      <a:pt x="992" y="61"/>
                    </a:lnTo>
                    <a:lnTo>
                      <a:pt x="891" y="11"/>
                    </a:lnTo>
                    <a:lnTo>
                      <a:pt x="811" y="0"/>
                    </a:lnTo>
                    <a:lnTo>
                      <a:pt x="0" y="0"/>
                    </a:lnTo>
                  </a:path>
                </a:pathLst>
              </a:custGeom>
              <a:solidFill>
                <a:srgbClr val="FFC98E"/>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41997" name="Freeform 20"/>
              <p:cNvSpPr>
                <a:spLocks/>
              </p:cNvSpPr>
              <p:nvPr/>
            </p:nvSpPr>
            <p:spPr bwMode="auto">
              <a:xfrm>
                <a:off x="3929" y="1913"/>
                <a:ext cx="216" cy="1106"/>
              </a:xfrm>
              <a:custGeom>
                <a:avLst/>
                <a:gdLst>
                  <a:gd name="T0" fmla="*/ 215 w 216"/>
                  <a:gd name="T1" fmla="*/ 1105 h 1106"/>
                  <a:gd name="T2" fmla="*/ 147 w 216"/>
                  <a:gd name="T3" fmla="*/ 1105 h 1106"/>
                  <a:gd name="T4" fmla="*/ 89 w 216"/>
                  <a:gd name="T5" fmla="*/ 1075 h 1106"/>
                  <a:gd name="T6" fmla="*/ 30 w 216"/>
                  <a:gd name="T7" fmla="*/ 1015 h 1106"/>
                  <a:gd name="T8" fmla="*/ 0 w 216"/>
                  <a:gd name="T9" fmla="*/ 955 h 1106"/>
                  <a:gd name="T10" fmla="*/ 0 w 216"/>
                  <a:gd name="T11" fmla="*/ 0 h 1106"/>
                  <a:gd name="T12" fmla="*/ 215 w 216"/>
                  <a:gd name="T13" fmla="*/ 0 h 1106"/>
                  <a:gd name="T14" fmla="*/ 215 w 216"/>
                  <a:gd name="T15" fmla="*/ 1105 h 1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 h="1106">
                    <a:moveTo>
                      <a:pt x="215" y="1105"/>
                    </a:moveTo>
                    <a:lnTo>
                      <a:pt x="147" y="1105"/>
                    </a:lnTo>
                    <a:lnTo>
                      <a:pt x="89" y="1075"/>
                    </a:lnTo>
                    <a:lnTo>
                      <a:pt x="30" y="1015"/>
                    </a:lnTo>
                    <a:lnTo>
                      <a:pt x="0" y="955"/>
                    </a:lnTo>
                    <a:lnTo>
                      <a:pt x="0" y="0"/>
                    </a:lnTo>
                    <a:lnTo>
                      <a:pt x="215" y="0"/>
                    </a:lnTo>
                    <a:lnTo>
                      <a:pt x="215" y="1105"/>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41998" name="Freeform 21"/>
              <p:cNvSpPr>
                <a:spLocks/>
              </p:cNvSpPr>
              <p:nvPr/>
            </p:nvSpPr>
            <p:spPr bwMode="auto">
              <a:xfrm>
                <a:off x="4282" y="1823"/>
                <a:ext cx="508" cy="1297"/>
              </a:xfrm>
              <a:custGeom>
                <a:avLst/>
                <a:gdLst>
                  <a:gd name="T0" fmla="*/ 0 w 508"/>
                  <a:gd name="T1" fmla="*/ 1296 h 1297"/>
                  <a:gd name="T2" fmla="*/ 0 w 508"/>
                  <a:gd name="T3" fmla="*/ 0 h 1297"/>
                  <a:gd name="T4" fmla="*/ 507 w 508"/>
                  <a:gd name="T5" fmla="*/ 0 h 1297"/>
                  <a:gd name="T6" fmla="*/ 507 w 508"/>
                  <a:gd name="T7" fmla="*/ 1296 h 1297"/>
                  <a:gd name="T8" fmla="*/ 0 w 508"/>
                  <a:gd name="T9" fmla="*/ 1296 h 12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8" h="1297">
                    <a:moveTo>
                      <a:pt x="0" y="1296"/>
                    </a:moveTo>
                    <a:lnTo>
                      <a:pt x="0" y="0"/>
                    </a:lnTo>
                    <a:lnTo>
                      <a:pt x="507" y="0"/>
                    </a:lnTo>
                    <a:lnTo>
                      <a:pt x="507" y="1296"/>
                    </a:lnTo>
                    <a:lnTo>
                      <a:pt x="0" y="1296"/>
                    </a:lnTo>
                  </a:path>
                </a:pathLst>
              </a:custGeom>
              <a:solidFill>
                <a:srgbClr val="FFEA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41999" name="Freeform 22"/>
              <p:cNvSpPr>
                <a:spLocks/>
              </p:cNvSpPr>
              <p:nvPr/>
            </p:nvSpPr>
            <p:spPr bwMode="auto">
              <a:xfrm>
                <a:off x="4121" y="1801"/>
                <a:ext cx="890" cy="1340"/>
              </a:xfrm>
              <a:custGeom>
                <a:avLst/>
                <a:gdLst>
                  <a:gd name="T0" fmla="*/ 248 w 890"/>
                  <a:gd name="T1" fmla="*/ 0 h 1340"/>
                  <a:gd name="T2" fmla="*/ 273 w 890"/>
                  <a:gd name="T3" fmla="*/ 36 h 1340"/>
                  <a:gd name="T4" fmla="*/ 288 w 890"/>
                  <a:gd name="T5" fmla="*/ 72 h 1340"/>
                  <a:gd name="T6" fmla="*/ 297 w 890"/>
                  <a:gd name="T7" fmla="*/ 110 h 1340"/>
                  <a:gd name="T8" fmla="*/ 299 w 890"/>
                  <a:gd name="T9" fmla="*/ 148 h 1340"/>
                  <a:gd name="T10" fmla="*/ 292 w 890"/>
                  <a:gd name="T11" fmla="*/ 187 h 1340"/>
                  <a:gd name="T12" fmla="*/ 280 w 890"/>
                  <a:gd name="T13" fmla="*/ 224 h 1340"/>
                  <a:gd name="T14" fmla="*/ 260 w 890"/>
                  <a:gd name="T15" fmla="*/ 257 h 1340"/>
                  <a:gd name="T16" fmla="*/ 234 w 890"/>
                  <a:gd name="T17" fmla="*/ 291 h 1340"/>
                  <a:gd name="T18" fmla="*/ 216 w 890"/>
                  <a:gd name="T19" fmla="*/ 326 h 1340"/>
                  <a:gd name="T20" fmla="*/ 204 w 890"/>
                  <a:gd name="T21" fmla="*/ 362 h 1340"/>
                  <a:gd name="T22" fmla="*/ 199 w 890"/>
                  <a:gd name="T23" fmla="*/ 400 h 1340"/>
                  <a:gd name="T24" fmla="*/ 201 w 890"/>
                  <a:gd name="T25" fmla="*/ 439 h 1340"/>
                  <a:gd name="T26" fmla="*/ 210 w 890"/>
                  <a:gd name="T27" fmla="*/ 477 h 1340"/>
                  <a:gd name="T28" fmla="*/ 226 w 890"/>
                  <a:gd name="T29" fmla="*/ 513 h 1340"/>
                  <a:gd name="T30" fmla="*/ 248 w 890"/>
                  <a:gd name="T31" fmla="*/ 544 h 1340"/>
                  <a:gd name="T32" fmla="*/ 273 w 890"/>
                  <a:gd name="T33" fmla="*/ 579 h 1340"/>
                  <a:gd name="T34" fmla="*/ 288 w 890"/>
                  <a:gd name="T35" fmla="*/ 615 h 1340"/>
                  <a:gd name="T36" fmla="*/ 297 w 890"/>
                  <a:gd name="T37" fmla="*/ 653 h 1340"/>
                  <a:gd name="T38" fmla="*/ 299 w 890"/>
                  <a:gd name="T39" fmla="*/ 692 h 1340"/>
                  <a:gd name="T40" fmla="*/ 292 w 890"/>
                  <a:gd name="T41" fmla="*/ 730 h 1340"/>
                  <a:gd name="T42" fmla="*/ 280 w 890"/>
                  <a:gd name="T43" fmla="*/ 767 h 1340"/>
                  <a:gd name="T44" fmla="*/ 260 w 890"/>
                  <a:gd name="T45" fmla="*/ 800 h 1340"/>
                  <a:gd name="T46" fmla="*/ 235 w 890"/>
                  <a:gd name="T47" fmla="*/ 833 h 1340"/>
                  <a:gd name="T48" fmla="*/ 216 w 890"/>
                  <a:gd name="T49" fmla="*/ 868 h 1340"/>
                  <a:gd name="T50" fmla="*/ 204 w 890"/>
                  <a:gd name="T51" fmla="*/ 905 h 1340"/>
                  <a:gd name="T52" fmla="*/ 199 w 890"/>
                  <a:gd name="T53" fmla="*/ 943 h 1340"/>
                  <a:gd name="T54" fmla="*/ 202 w 890"/>
                  <a:gd name="T55" fmla="*/ 983 h 1340"/>
                  <a:gd name="T56" fmla="*/ 211 w 890"/>
                  <a:gd name="T57" fmla="*/ 1019 h 1340"/>
                  <a:gd name="T58" fmla="*/ 227 w 890"/>
                  <a:gd name="T59" fmla="*/ 1055 h 1340"/>
                  <a:gd name="T60" fmla="*/ 249 w 890"/>
                  <a:gd name="T61" fmla="*/ 1086 h 1340"/>
                  <a:gd name="T62" fmla="*/ 273 w 890"/>
                  <a:gd name="T63" fmla="*/ 1122 h 1340"/>
                  <a:gd name="T64" fmla="*/ 289 w 890"/>
                  <a:gd name="T65" fmla="*/ 1158 h 1340"/>
                  <a:gd name="T66" fmla="*/ 297 w 890"/>
                  <a:gd name="T67" fmla="*/ 1196 h 1340"/>
                  <a:gd name="T68" fmla="*/ 299 w 890"/>
                  <a:gd name="T69" fmla="*/ 1234 h 1340"/>
                  <a:gd name="T70" fmla="*/ 293 w 890"/>
                  <a:gd name="T71" fmla="*/ 1272 h 1340"/>
                  <a:gd name="T72" fmla="*/ 889 w 890"/>
                  <a:gd name="T73" fmla="*/ 1288 h 1340"/>
                  <a:gd name="T74" fmla="*/ 0 w 890"/>
                  <a:gd name="T75" fmla="*/ 1339 h 13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90" h="1340">
                    <a:moveTo>
                      <a:pt x="0" y="1"/>
                    </a:moveTo>
                    <a:lnTo>
                      <a:pt x="248" y="0"/>
                    </a:lnTo>
                    <a:lnTo>
                      <a:pt x="263" y="20"/>
                    </a:lnTo>
                    <a:lnTo>
                      <a:pt x="273" y="36"/>
                    </a:lnTo>
                    <a:lnTo>
                      <a:pt x="281" y="54"/>
                    </a:lnTo>
                    <a:lnTo>
                      <a:pt x="288" y="72"/>
                    </a:lnTo>
                    <a:lnTo>
                      <a:pt x="293" y="91"/>
                    </a:lnTo>
                    <a:lnTo>
                      <a:pt x="297" y="110"/>
                    </a:lnTo>
                    <a:lnTo>
                      <a:pt x="299" y="129"/>
                    </a:lnTo>
                    <a:lnTo>
                      <a:pt x="299" y="148"/>
                    </a:lnTo>
                    <a:lnTo>
                      <a:pt x="296" y="167"/>
                    </a:lnTo>
                    <a:lnTo>
                      <a:pt x="292" y="187"/>
                    </a:lnTo>
                    <a:lnTo>
                      <a:pt x="287" y="205"/>
                    </a:lnTo>
                    <a:lnTo>
                      <a:pt x="280" y="224"/>
                    </a:lnTo>
                    <a:lnTo>
                      <a:pt x="271" y="241"/>
                    </a:lnTo>
                    <a:lnTo>
                      <a:pt x="260" y="257"/>
                    </a:lnTo>
                    <a:lnTo>
                      <a:pt x="246" y="276"/>
                    </a:lnTo>
                    <a:lnTo>
                      <a:pt x="234" y="291"/>
                    </a:lnTo>
                    <a:lnTo>
                      <a:pt x="223" y="308"/>
                    </a:lnTo>
                    <a:lnTo>
                      <a:pt x="216" y="326"/>
                    </a:lnTo>
                    <a:lnTo>
                      <a:pt x="209" y="343"/>
                    </a:lnTo>
                    <a:lnTo>
                      <a:pt x="204" y="362"/>
                    </a:lnTo>
                    <a:lnTo>
                      <a:pt x="200" y="381"/>
                    </a:lnTo>
                    <a:lnTo>
                      <a:pt x="199" y="400"/>
                    </a:lnTo>
                    <a:lnTo>
                      <a:pt x="199" y="420"/>
                    </a:lnTo>
                    <a:lnTo>
                      <a:pt x="201" y="439"/>
                    </a:lnTo>
                    <a:lnTo>
                      <a:pt x="205" y="458"/>
                    </a:lnTo>
                    <a:lnTo>
                      <a:pt x="210" y="477"/>
                    </a:lnTo>
                    <a:lnTo>
                      <a:pt x="218" y="496"/>
                    </a:lnTo>
                    <a:lnTo>
                      <a:pt x="226" y="513"/>
                    </a:lnTo>
                    <a:lnTo>
                      <a:pt x="236" y="530"/>
                    </a:lnTo>
                    <a:lnTo>
                      <a:pt x="248" y="544"/>
                    </a:lnTo>
                    <a:lnTo>
                      <a:pt x="263" y="562"/>
                    </a:lnTo>
                    <a:lnTo>
                      <a:pt x="273" y="579"/>
                    </a:lnTo>
                    <a:lnTo>
                      <a:pt x="281" y="597"/>
                    </a:lnTo>
                    <a:lnTo>
                      <a:pt x="288" y="615"/>
                    </a:lnTo>
                    <a:lnTo>
                      <a:pt x="293" y="634"/>
                    </a:lnTo>
                    <a:lnTo>
                      <a:pt x="297" y="653"/>
                    </a:lnTo>
                    <a:lnTo>
                      <a:pt x="299" y="672"/>
                    </a:lnTo>
                    <a:lnTo>
                      <a:pt x="299" y="692"/>
                    </a:lnTo>
                    <a:lnTo>
                      <a:pt x="296" y="711"/>
                    </a:lnTo>
                    <a:lnTo>
                      <a:pt x="292" y="730"/>
                    </a:lnTo>
                    <a:lnTo>
                      <a:pt x="287" y="749"/>
                    </a:lnTo>
                    <a:lnTo>
                      <a:pt x="280" y="767"/>
                    </a:lnTo>
                    <a:lnTo>
                      <a:pt x="271" y="783"/>
                    </a:lnTo>
                    <a:lnTo>
                      <a:pt x="260" y="800"/>
                    </a:lnTo>
                    <a:lnTo>
                      <a:pt x="248" y="815"/>
                    </a:lnTo>
                    <a:lnTo>
                      <a:pt x="235" y="833"/>
                    </a:lnTo>
                    <a:lnTo>
                      <a:pt x="224" y="850"/>
                    </a:lnTo>
                    <a:lnTo>
                      <a:pt x="216" y="868"/>
                    </a:lnTo>
                    <a:lnTo>
                      <a:pt x="210" y="886"/>
                    </a:lnTo>
                    <a:lnTo>
                      <a:pt x="204" y="905"/>
                    </a:lnTo>
                    <a:lnTo>
                      <a:pt x="201" y="924"/>
                    </a:lnTo>
                    <a:lnTo>
                      <a:pt x="199" y="943"/>
                    </a:lnTo>
                    <a:lnTo>
                      <a:pt x="199" y="963"/>
                    </a:lnTo>
                    <a:lnTo>
                      <a:pt x="202" y="983"/>
                    </a:lnTo>
                    <a:lnTo>
                      <a:pt x="206" y="1001"/>
                    </a:lnTo>
                    <a:lnTo>
                      <a:pt x="211" y="1019"/>
                    </a:lnTo>
                    <a:lnTo>
                      <a:pt x="218" y="1038"/>
                    </a:lnTo>
                    <a:lnTo>
                      <a:pt x="227" y="1055"/>
                    </a:lnTo>
                    <a:lnTo>
                      <a:pt x="237" y="1072"/>
                    </a:lnTo>
                    <a:lnTo>
                      <a:pt x="249" y="1086"/>
                    </a:lnTo>
                    <a:lnTo>
                      <a:pt x="263" y="1105"/>
                    </a:lnTo>
                    <a:lnTo>
                      <a:pt x="273" y="1122"/>
                    </a:lnTo>
                    <a:lnTo>
                      <a:pt x="282" y="1140"/>
                    </a:lnTo>
                    <a:lnTo>
                      <a:pt x="289" y="1158"/>
                    </a:lnTo>
                    <a:lnTo>
                      <a:pt x="294" y="1177"/>
                    </a:lnTo>
                    <a:lnTo>
                      <a:pt x="297" y="1196"/>
                    </a:lnTo>
                    <a:lnTo>
                      <a:pt x="299" y="1215"/>
                    </a:lnTo>
                    <a:lnTo>
                      <a:pt x="299" y="1234"/>
                    </a:lnTo>
                    <a:lnTo>
                      <a:pt x="297" y="1253"/>
                    </a:lnTo>
                    <a:lnTo>
                      <a:pt x="293" y="1272"/>
                    </a:lnTo>
                    <a:lnTo>
                      <a:pt x="289" y="1288"/>
                    </a:lnTo>
                    <a:lnTo>
                      <a:pt x="889" y="1288"/>
                    </a:lnTo>
                    <a:lnTo>
                      <a:pt x="889" y="1339"/>
                    </a:lnTo>
                    <a:lnTo>
                      <a:pt x="0" y="1339"/>
                    </a:lnTo>
                    <a:lnTo>
                      <a:pt x="0" y="1"/>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42000" name="Freeform 23"/>
              <p:cNvSpPr>
                <a:spLocks/>
              </p:cNvSpPr>
              <p:nvPr/>
            </p:nvSpPr>
            <p:spPr bwMode="auto">
              <a:xfrm>
                <a:off x="4121" y="1802"/>
                <a:ext cx="890" cy="1343"/>
              </a:xfrm>
              <a:custGeom>
                <a:avLst/>
                <a:gdLst>
                  <a:gd name="T0" fmla="*/ 0 w 890"/>
                  <a:gd name="T1" fmla="*/ 51 h 1343"/>
                  <a:gd name="T2" fmla="*/ 577 w 890"/>
                  <a:gd name="T3" fmla="*/ 71 h 1343"/>
                  <a:gd name="T4" fmla="*/ 586 w 890"/>
                  <a:gd name="T5" fmla="*/ 109 h 1343"/>
                  <a:gd name="T6" fmla="*/ 588 w 890"/>
                  <a:gd name="T7" fmla="*/ 147 h 1343"/>
                  <a:gd name="T8" fmla="*/ 581 w 890"/>
                  <a:gd name="T9" fmla="*/ 186 h 1343"/>
                  <a:gd name="T10" fmla="*/ 569 w 890"/>
                  <a:gd name="T11" fmla="*/ 223 h 1343"/>
                  <a:gd name="T12" fmla="*/ 549 w 890"/>
                  <a:gd name="T13" fmla="*/ 256 h 1343"/>
                  <a:gd name="T14" fmla="*/ 523 w 890"/>
                  <a:gd name="T15" fmla="*/ 290 h 1343"/>
                  <a:gd name="T16" fmla="*/ 505 w 890"/>
                  <a:gd name="T17" fmla="*/ 325 h 1343"/>
                  <a:gd name="T18" fmla="*/ 493 w 890"/>
                  <a:gd name="T19" fmla="*/ 361 h 1343"/>
                  <a:gd name="T20" fmla="*/ 488 w 890"/>
                  <a:gd name="T21" fmla="*/ 399 h 1343"/>
                  <a:gd name="T22" fmla="*/ 490 w 890"/>
                  <a:gd name="T23" fmla="*/ 438 h 1343"/>
                  <a:gd name="T24" fmla="*/ 500 w 890"/>
                  <a:gd name="T25" fmla="*/ 476 h 1343"/>
                  <a:gd name="T26" fmla="*/ 516 w 890"/>
                  <a:gd name="T27" fmla="*/ 512 h 1343"/>
                  <a:gd name="T28" fmla="*/ 537 w 890"/>
                  <a:gd name="T29" fmla="*/ 543 h 1343"/>
                  <a:gd name="T30" fmla="*/ 562 w 890"/>
                  <a:gd name="T31" fmla="*/ 578 h 1343"/>
                  <a:gd name="T32" fmla="*/ 577 w 890"/>
                  <a:gd name="T33" fmla="*/ 614 h 1343"/>
                  <a:gd name="T34" fmla="*/ 586 w 890"/>
                  <a:gd name="T35" fmla="*/ 652 h 1343"/>
                  <a:gd name="T36" fmla="*/ 588 w 890"/>
                  <a:gd name="T37" fmla="*/ 691 h 1343"/>
                  <a:gd name="T38" fmla="*/ 581 w 890"/>
                  <a:gd name="T39" fmla="*/ 729 h 1343"/>
                  <a:gd name="T40" fmla="*/ 569 w 890"/>
                  <a:gd name="T41" fmla="*/ 766 h 1343"/>
                  <a:gd name="T42" fmla="*/ 549 w 890"/>
                  <a:gd name="T43" fmla="*/ 799 h 1343"/>
                  <a:gd name="T44" fmla="*/ 524 w 890"/>
                  <a:gd name="T45" fmla="*/ 832 h 1343"/>
                  <a:gd name="T46" fmla="*/ 506 w 890"/>
                  <a:gd name="T47" fmla="*/ 867 h 1343"/>
                  <a:gd name="T48" fmla="*/ 494 w 890"/>
                  <a:gd name="T49" fmla="*/ 904 h 1343"/>
                  <a:gd name="T50" fmla="*/ 488 w 890"/>
                  <a:gd name="T51" fmla="*/ 942 h 1343"/>
                  <a:gd name="T52" fmla="*/ 491 w 890"/>
                  <a:gd name="T53" fmla="*/ 982 h 1343"/>
                  <a:gd name="T54" fmla="*/ 500 w 890"/>
                  <a:gd name="T55" fmla="*/ 1018 h 1343"/>
                  <a:gd name="T56" fmla="*/ 517 w 890"/>
                  <a:gd name="T57" fmla="*/ 1054 h 1343"/>
                  <a:gd name="T58" fmla="*/ 538 w 890"/>
                  <a:gd name="T59" fmla="*/ 1085 h 1343"/>
                  <a:gd name="T60" fmla="*/ 563 w 890"/>
                  <a:gd name="T61" fmla="*/ 1121 h 1343"/>
                  <a:gd name="T62" fmla="*/ 578 w 890"/>
                  <a:gd name="T63" fmla="*/ 1157 h 1343"/>
                  <a:gd name="T64" fmla="*/ 587 w 890"/>
                  <a:gd name="T65" fmla="*/ 1195 h 1343"/>
                  <a:gd name="T66" fmla="*/ 589 w 890"/>
                  <a:gd name="T67" fmla="*/ 1233 h 1343"/>
                  <a:gd name="T68" fmla="*/ 582 w 890"/>
                  <a:gd name="T69" fmla="*/ 1271 h 1343"/>
                  <a:gd name="T70" fmla="*/ 569 w 890"/>
                  <a:gd name="T71" fmla="*/ 1308 h 1343"/>
                  <a:gd name="T72" fmla="*/ 550 w 890"/>
                  <a:gd name="T73" fmla="*/ 1342 h 1343"/>
                  <a:gd name="T74" fmla="*/ 889 w 890"/>
                  <a:gd name="T75" fmla="*/ 0 h 13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90" h="1343">
                    <a:moveTo>
                      <a:pt x="0" y="0"/>
                    </a:moveTo>
                    <a:lnTo>
                      <a:pt x="0" y="51"/>
                    </a:lnTo>
                    <a:lnTo>
                      <a:pt x="569" y="51"/>
                    </a:lnTo>
                    <a:lnTo>
                      <a:pt x="577" y="71"/>
                    </a:lnTo>
                    <a:lnTo>
                      <a:pt x="583" y="90"/>
                    </a:lnTo>
                    <a:lnTo>
                      <a:pt x="586" y="109"/>
                    </a:lnTo>
                    <a:lnTo>
                      <a:pt x="588" y="128"/>
                    </a:lnTo>
                    <a:lnTo>
                      <a:pt x="588" y="147"/>
                    </a:lnTo>
                    <a:lnTo>
                      <a:pt x="585" y="166"/>
                    </a:lnTo>
                    <a:lnTo>
                      <a:pt x="581" y="186"/>
                    </a:lnTo>
                    <a:lnTo>
                      <a:pt x="577" y="204"/>
                    </a:lnTo>
                    <a:lnTo>
                      <a:pt x="569" y="223"/>
                    </a:lnTo>
                    <a:lnTo>
                      <a:pt x="560" y="240"/>
                    </a:lnTo>
                    <a:lnTo>
                      <a:pt x="549" y="256"/>
                    </a:lnTo>
                    <a:lnTo>
                      <a:pt x="535" y="275"/>
                    </a:lnTo>
                    <a:lnTo>
                      <a:pt x="523" y="290"/>
                    </a:lnTo>
                    <a:lnTo>
                      <a:pt x="514" y="307"/>
                    </a:lnTo>
                    <a:lnTo>
                      <a:pt x="505" y="325"/>
                    </a:lnTo>
                    <a:lnTo>
                      <a:pt x="498" y="342"/>
                    </a:lnTo>
                    <a:lnTo>
                      <a:pt x="493" y="361"/>
                    </a:lnTo>
                    <a:lnTo>
                      <a:pt x="490" y="380"/>
                    </a:lnTo>
                    <a:lnTo>
                      <a:pt x="488" y="399"/>
                    </a:lnTo>
                    <a:lnTo>
                      <a:pt x="488" y="419"/>
                    </a:lnTo>
                    <a:lnTo>
                      <a:pt x="490" y="438"/>
                    </a:lnTo>
                    <a:lnTo>
                      <a:pt x="494" y="457"/>
                    </a:lnTo>
                    <a:lnTo>
                      <a:pt x="500" y="476"/>
                    </a:lnTo>
                    <a:lnTo>
                      <a:pt x="507" y="495"/>
                    </a:lnTo>
                    <a:lnTo>
                      <a:pt x="516" y="512"/>
                    </a:lnTo>
                    <a:lnTo>
                      <a:pt x="525" y="529"/>
                    </a:lnTo>
                    <a:lnTo>
                      <a:pt x="537" y="543"/>
                    </a:lnTo>
                    <a:lnTo>
                      <a:pt x="552" y="561"/>
                    </a:lnTo>
                    <a:lnTo>
                      <a:pt x="562" y="578"/>
                    </a:lnTo>
                    <a:lnTo>
                      <a:pt x="571" y="596"/>
                    </a:lnTo>
                    <a:lnTo>
                      <a:pt x="577" y="614"/>
                    </a:lnTo>
                    <a:lnTo>
                      <a:pt x="583" y="633"/>
                    </a:lnTo>
                    <a:lnTo>
                      <a:pt x="586" y="652"/>
                    </a:lnTo>
                    <a:lnTo>
                      <a:pt x="588" y="671"/>
                    </a:lnTo>
                    <a:lnTo>
                      <a:pt x="588" y="691"/>
                    </a:lnTo>
                    <a:lnTo>
                      <a:pt x="585" y="710"/>
                    </a:lnTo>
                    <a:lnTo>
                      <a:pt x="581" y="729"/>
                    </a:lnTo>
                    <a:lnTo>
                      <a:pt x="577" y="748"/>
                    </a:lnTo>
                    <a:lnTo>
                      <a:pt x="569" y="766"/>
                    </a:lnTo>
                    <a:lnTo>
                      <a:pt x="560" y="783"/>
                    </a:lnTo>
                    <a:lnTo>
                      <a:pt x="549" y="799"/>
                    </a:lnTo>
                    <a:lnTo>
                      <a:pt x="537" y="814"/>
                    </a:lnTo>
                    <a:lnTo>
                      <a:pt x="524" y="832"/>
                    </a:lnTo>
                    <a:lnTo>
                      <a:pt x="514" y="849"/>
                    </a:lnTo>
                    <a:lnTo>
                      <a:pt x="506" y="867"/>
                    </a:lnTo>
                    <a:lnTo>
                      <a:pt x="499" y="885"/>
                    </a:lnTo>
                    <a:lnTo>
                      <a:pt x="494" y="904"/>
                    </a:lnTo>
                    <a:lnTo>
                      <a:pt x="490" y="923"/>
                    </a:lnTo>
                    <a:lnTo>
                      <a:pt x="488" y="942"/>
                    </a:lnTo>
                    <a:lnTo>
                      <a:pt x="488" y="962"/>
                    </a:lnTo>
                    <a:lnTo>
                      <a:pt x="491" y="982"/>
                    </a:lnTo>
                    <a:lnTo>
                      <a:pt x="495" y="1000"/>
                    </a:lnTo>
                    <a:lnTo>
                      <a:pt x="500" y="1018"/>
                    </a:lnTo>
                    <a:lnTo>
                      <a:pt x="508" y="1037"/>
                    </a:lnTo>
                    <a:lnTo>
                      <a:pt x="517" y="1054"/>
                    </a:lnTo>
                    <a:lnTo>
                      <a:pt x="526" y="1071"/>
                    </a:lnTo>
                    <a:lnTo>
                      <a:pt x="538" y="1085"/>
                    </a:lnTo>
                    <a:lnTo>
                      <a:pt x="552" y="1104"/>
                    </a:lnTo>
                    <a:lnTo>
                      <a:pt x="563" y="1121"/>
                    </a:lnTo>
                    <a:lnTo>
                      <a:pt x="571" y="1139"/>
                    </a:lnTo>
                    <a:lnTo>
                      <a:pt x="578" y="1157"/>
                    </a:lnTo>
                    <a:lnTo>
                      <a:pt x="583" y="1176"/>
                    </a:lnTo>
                    <a:lnTo>
                      <a:pt x="587" y="1195"/>
                    </a:lnTo>
                    <a:lnTo>
                      <a:pt x="589" y="1214"/>
                    </a:lnTo>
                    <a:lnTo>
                      <a:pt x="589" y="1233"/>
                    </a:lnTo>
                    <a:lnTo>
                      <a:pt x="586" y="1252"/>
                    </a:lnTo>
                    <a:lnTo>
                      <a:pt x="582" y="1271"/>
                    </a:lnTo>
                    <a:lnTo>
                      <a:pt x="577" y="1290"/>
                    </a:lnTo>
                    <a:lnTo>
                      <a:pt x="569" y="1308"/>
                    </a:lnTo>
                    <a:lnTo>
                      <a:pt x="561" y="1326"/>
                    </a:lnTo>
                    <a:lnTo>
                      <a:pt x="550" y="1342"/>
                    </a:lnTo>
                    <a:lnTo>
                      <a:pt x="889" y="1338"/>
                    </a:lnTo>
                    <a:lnTo>
                      <a:pt x="889"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42001" name="Freeform 24"/>
              <p:cNvSpPr>
                <a:spLocks/>
              </p:cNvSpPr>
              <p:nvPr/>
            </p:nvSpPr>
            <p:spPr bwMode="auto">
              <a:xfrm>
                <a:off x="4441" y="1801"/>
                <a:ext cx="147" cy="1344"/>
              </a:xfrm>
              <a:custGeom>
                <a:avLst/>
                <a:gdLst>
                  <a:gd name="T0" fmla="*/ 128 w 147"/>
                  <a:gd name="T1" fmla="*/ 1309 h 1344"/>
                  <a:gd name="T2" fmla="*/ 144 w 147"/>
                  <a:gd name="T3" fmla="*/ 1253 h 1344"/>
                  <a:gd name="T4" fmla="*/ 144 w 147"/>
                  <a:gd name="T5" fmla="*/ 1196 h 1344"/>
                  <a:gd name="T6" fmla="*/ 130 w 147"/>
                  <a:gd name="T7" fmla="*/ 1140 h 1344"/>
                  <a:gd name="T8" fmla="*/ 97 w 147"/>
                  <a:gd name="T9" fmla="*/ 1086 h 1344"/>
                  <a:gd name="T10" fmla="*/ 67 w 147"/>
                  <a:gd name="T11" fmla="*/ 1038 h 1344"/>
                  <a:gd name="T12" fmla="*/ 51 w 147"/>
                  <a:gd name="T13" fmla="*/ 983 h 1344"/>
                  <a:gd name="T14" fmla="*/ 51 w 147"/>
                  <a:gd name="T15" fmla="*/ 924 h 1344"/>
                  <a:gd name="T16" fmla="*/ 65 w 147"/>
                  <a:gd name="T17" fmla="*/ 868 h 1344"/>
                  <a:gd name="T18" fmla="*/ 97 w 147"/>
                  <a:gd name="T19" fmla="*/ 815 h 1344"/>
                  <a:gd name="T20" fmla="*/ 128 w 147"/>
                  <a:gd name="T21" fmla="*/ 767 h 1344"/>
                  <a:gd name="T22" fmla="*/ 143 w 147"/>
                  <a:gd name="T23" fmla="*/ 711 h 1344"/>
                  <a:gd name="T24" fmla="*/ 144 w 147"/>
                  <a:gd name="T25" fmla="*/ 653 h 1344"/>
                  <a:gd name="T26" fmla="*/ 129 w 147"/>
                  <a:gd name="T27" fmla="*/ 597 h 1344"/>
                  <a:gd name="T28" fmla="*/ 97 w 147"/>
                  <a:gd name="T29" fmla="*/ 544 h 1344"/>
                  <a:gd name="T30" fmla="*/ 66 w 147"/>
                  <a:gd name="T31" fmla="*/ 496 h 1344"/>
                  <a:gd name="T32" fmla="*/ 51 w 147"/>
                  <a:gd name="T33" fmla="*/ 439 h 1344"/>
                  <a:gd name="T34" fmla="*/ 50 w 147"/>
                  <a:gd name="T35" fmla="*/ 381 h 1344"/>
                  <a:gd name="T36" fmla="*/ 65 w 147"/>
                  <a:gd name="T37" fmla="*/ 326 h 1344"/>
                  <a:gd name="T38" fmla="*/ 95 w 147"/>
                  <a:gd name="T39" fmla="*/ 276 h 1344"/>
                  <a:gd name="T40" fmla="*/ 128 w 147"/>
                  <a:gd name="T41" fmla="*/ 224 h 1344"/>
                  <a:gd name="T42" fmla="*/ 143 w 147"/>
                  <a:gd name="T43" fmla="*/ 167 h 1344"/>
                  <a:gd name="T44" fmla="*/ 144 w 147"/>
                  <a:gd name="T45" fmla="*/ 110 h 1344"/>
                  <a:gd name="T46" fmla="*/ 129 w 147"/>
                  <a:gd name="T47" fmla="*/ 54 h 1344"/>
                  <a:gd name="T48" fmla="*/ 97 w 147"/>
                  <a:gd name="T49" fmla="*/ 0 h 1344"/>
                  <a:gd name="T50" fmla="*/ 72 w 147"/>
                  <a:gd name="T51" fmla="*/ 36 h 1344"/>
                  <a:gd name="T52" fmla="*/ 92 w 147"/>
                  <a:gd name="T53" fmla="*/ 91 h 1344"/>
                  <a:gd name="T54" fmla="*/ 97 w 147"/>
                  <a:gd name="T55" fmla="*/ 148 h 1344"/>
                  <a:gd name="T56" fmla="*/ 85 w 147"/>
                  <a:gd name="T57" fmla="*/ 205 h 1344"/>
                  <a:gd name="T58" fmla="*/ 61 w 147"/>
                  <a:gd name="T59" fmla="*/ 257 h 1344"/>
                  <a:gd name="T60" fmla="*/ 25 w 147"/>
                  <a:gd name="T61" fmla="*/ 308 h 1344"/>
                  <a:gd name="T62" fmla="*/ 5 w 147"/>
                  <a:gd name="T63" fmla="*/ 362 h 1344"/>
                  <a:gd name="T64" fmla="*/ 0 w 147"/>
                  <a:gd name="T65" fmla="*/ 420 h 1344"/>
                  <a:gd name="T66" fmla="*/ 12 w 147"/>
                  <a:gd name="T67" fmla="*/ 477 h 1344"/>
                  <a:gd name="T68" fmla="*/ 37 w 147"/>
                  <a:gd name="T69" fmla="*/ 530 h 1344"/>
                  <a:gd name="T70" fmla="*/ 72 w 147"/>
                  <a:gd name="T71" fmla="*/ 579 h 1344"/>
                  <a:gd name="T72" fmla="*/ 92 w 147"/>
                  <a:gd name="T73" fmla="*/ 634 h 1344"/>
                  <a:gd name="T74" fmla="*/ 97 w 147"/>
                  <a:gd name="T75" fmla="*/ 692 h 1344"/>
                  <a:gd name="T76" fmla="*/ 85 w 147"/>
                  <a:gd name="T77" fmla="*/ 749 h 1344"/>
                  <a:gd name="T78" fmla="*/ 61 w 147"/>
                  <a:gd name="T79" fmla="*/ 800 h 1344"/>
                  <a:gd name="T80" fmla="*/ 26 w 147"/>
                  <a:gd name="T81" fmla="*/ 850 h 1344"/>
                  <a:gd name="T82" fmla="*/ 6 w 147"/>
                  <a:gd name="T83" fmla="*/ 905 h 1344"/>
                  <a:gd name="T84" fmla="*/ 1 w 147"/>
                  <a:gd name="T85" fmla="*/ 963 h 1344"/>
                  <a:gd name="T86" fmla="*/ 12 w 147"/>
                  <a:gd name="T87" fmla="*/ 1019 h 1344"/>
                  <a:gd name="T88" fmla="*/ 37 w 147"/>
                  <a:gd name="T89" fmla="*/ 1072 h 1344"/>
                  <a:gd name="T90" fmla="*/ 73 w 147"/>
                  <a:gd name="T91" fmla="*/ 1122 h 1344"/>
                  <a:gd name="T92" fmla="*/ 93 w 147"/>
                  <a:gd name="T93" fmla="*/ 1177 h 1344"/>
                  <a:gd name="T94" fmla="*/ 97 w 147"/>
                  <a:gd name="T95" fmla="*/ 1234 h 1344"/>
                  <a:gd name="T96" fmla="*/ 86 w 147"/>
                  <a:gd name="T97" fmla="*/ 1291 h 1344"/>
                  <a:gd name="T98" fmla="*/ 61 w 147"/>
                  <a:gd name="T99" fmla="*/ 1343 h 13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47" h="1344">
                    <a:moveTo>
                      <a:pt x="109" y="1343"/>
                    </a:moveTo>
                    <a:lnTo>
                      <a:pt x="119" y="1327"/>
                    </a:lnTo>
                    <a:lnTo>
                      <a:pt x="128" y="1309"/>
                    </a:lnTo>
                    <a:lnTo>
                      <a:pt x="135" y="1291"/>
                    </a:lnTo>
                    <a:lnTo>
                      <a:pt x="140" y="1272"/>
                    </a:lnTo>
                    <a:lnTo>
                      <a:pt x="144" y="1253"/>
                    </a:lnTo>
                    <a:lnTo>
                      <a:pt x="146" y="1234"/>
                    </a:lnTo>
                    <a:lnTo>
                      <a:pt x="146" y="1215"/>
                    </a:lnTo>
                    <a:lnTo>
                      <a:pt x="144" y="1196"/>
                    </a:lnTo>
                    <a:lnTo>
                      <a:pt x="141" y="1177"/>
                    </a:lnTo>
                    <a:lnTo>
                      <a:pt x="136" y="1158"/>
                    </a:lnTo>
                    <a:lnTo>
                      <a:pt x="130" y="1140"/>
                    </a:lnTo>
                    <a:lnTo>
                      <a:pt x="121" y="1122"/>
                    </a:lnTo>
                    <a:lnTo>
                      <a:pt x="111" y="1105"/>
                    </a:lnTo>
                    <a:lnTo>
                      <a:pt x="97" y="1086"/>
                    </a:lnTo>
                    <a:lnTo>
                      <a:pt x="85" y="1072"/>
                    </a:lnTo>
                    <a:lnTo>
                      <a:pt x="76" y="1055"/>
                    </a:lnTo>
                    <a:lnTo>
                      <a:pt x="67" y="1038"/>
                    </a:lnTo>
                    <a:lnTo>
                      <a:pt x="61" y="1019"/>
                    </a:lnTo>
                    <a:lnTo>
                      <a:pt x="55" y="1001"/>
                    </a:lnTo>
                    <a:lnTo>
                      <a:pt x="51" y="983"/>
                    </a:lnTo>
                    <a:lnTo>
                      <a:pt x="49" y="963"/>
                    </a:lnTo>
                    <a:lnTo>
                      <a:pt x="49" y="943"/>
                    </a:lnTo>
                    <a:lnTo>
                      <a:pt x="51" y="924"/>
                    </a:lnTo>
                    <a:lnTo>
                      <a:pt x="54" y="905"/>
                    </a:lnTo>
                    <a:lnTo>
                      <a:pt x="59" y="886"/>
                    </a:lnTo>
                    <a:lnTo>
                      <a:pt x="65" y="868"/>
                    </a:lnTo>
                    <a:lnTo>
                      <a:pt x="74" y="850"/>
                    </a:lnTo>
                    <a:lnTo>
                      <a:pt x="84" y="833"/>
                    </a:lnTo>
                    <a:lnTo>
                      <a:pt x="97" y="815"/>
                    </a:lnTo>
                    <a:lnTo>
                      <a:pt x="109" y="800"/>
                    </a:lnTo>
                    <a:lnTo>
                      <a:pt x="118" y="783"/>
                    </a:lnTo>
                    <a:lnTo>
                      <a:pt x="128" y="767"/>
                    </a:lnTo>
                    <a:lnTo>
                      <a:pt x="134" y="749"/>
                    </a:lnTo>
                    <a:lnTo>
                      <a:pt x="139" y="730"/>
                    </a:lnTo>
                    <a:lnTo>
                      <a:pt x="143" y="711"/>
                    </a:lnTo>
                    <a:lnTo>
                      <a:pt x="145" y="692"/>
                    </a:lnTo>
                    <a:lnTo>
                      <a:pt x="145" y="672"/>
                    </a:lnTo>
                    <a:lnTo>
                      <a:pt x="144" y="653"/>
                    </a:lnTo>
                    <a:lnTo>
                      <a:pt x="140" y="634"/>
                    </a:lnTo>
                    <a:lnTo>
                      <a:pt x="135" y="615"/>
                    </a:lnTo>
                    <a:lnTo>
                      <a:pt x="129" y="597"/>
                    </a:lnTo>
                    <a:lnTo>
                      <a:pt x="121" y="579"/>
                    </a:lnTo>
                    <a:lnTo>
                      <a:pt x="110" y="562"/>
                    </a:lnTo>
                    <a:lnTo>
                      <a:pt x="97" y="544"/>
                    </a:lnTo>
                    <a:lnTo>
                      <a:pt x="85" y="530"/>
                    </a:lnTo>
                    <a:lnTo>
                      <a:pt x="76" y="513"/>
                    </a:lnTo>
                    <a:lnTo>
                      <a:pt x="66" y="496"/>
                    </a:lnTo>
                    <a:lnTo>
                      <a:pt x="60" y="477"/>
                    </a:lnTo>
                    <a:lnTo>
                      <a:pt x="55" y="458"/>
                    </a:lnTo>
                    <a:lnTo>
                      <a:pt x="51" y="439"/>
                    </a:lnTo>
                    <a:lnTo>
                      <a:pt x="49" y="420"/>
                    </a:lnTo>
                    <a:lnTo>
                      <a:pt x="49" y="400"/>
                    </a:lnTo>
                    <a:lnTo>
                      <a:pt x="50" y="381"/>
                    </a:lnTo>
                    <a:lnTo>
                      <a:pt x="54" y="362"/>
                    </a:lnTo>
                    <a:lnTo>
                      <a:pt x="59" y="343"/>
                    </a:lnTo>
                    <a:lnTo>
                      <a:pt x="65" y="326"/>
                    </a:lnTo>
                    <a:lnTo>
                      <a:pt x="74" y="308"/>
                    </a:lnTo>
                    <a:lnTo>
                      <a:pt x="84" y="291"/>
                    </a:lnTo>
                    <a:lnTo>
                      <a:pt x="95" y="276"/>
                    </a:lnTo>
                    <a:lnTo>
                      <a:pt x="109" y="257"/>
                    </a:lnTo>
                    <a:lnTo>
                      <a:pt x="118" y="241"/>
                    </a:lnTo>
                    <a:lnTo>
                      <a:pt x="128" y="224"/>
                    </a:lnTo>
                    <a:lnTo>
                      <a:pt x="134" y="205"/>
                    </a:lnTo>
                    <a:lnTo>
                      <a:pt x="139" y="187"/>
                    </a:lnTo>
                    <a:lnTo>
                      <a:pt x="143" y="167"/>
                    </a:lnTo>
                    <a:lnTo>
                      <a:pt x="145" y="148"/>
                    </a:lnTo>
                    <a:lnTo>
                      <a:pt x="145" y="129"/>
                    </a:lnTo>
                    <a:lnTo>
                      <a:pt x="144" y="110"/>
                    </a:lnTo>
                    <a:lnTo>
                      <a:pt x="140" y="91"/>
                    </a:lnTo>
                    <a:lnTo>
                      <a:pt x="135" y="72"/>
                    </a:lnTo>
                    <a:lnTo>
                      <a:pt x="129" y="54"/>
                    </a:lnTo>
                    <a:lnTo>
                      <a:pt x="121" y="36"/>
                    </a:lnTo>
                    <a:lnTo>
                      <a:pt x="110" y="20"/>
                    </a:lnTo>
                    <a:lnTo>
                      <a:pt x="97" y="0"/>
                    </a:lnTo>
                    <a:lnTo>
                      <a:pt x="49" y="0"/>
                    </a:lnTo>
                    <a:lnTo>
                      <a:pt x="62" y="20"/>
                    </a:lnTo>
                    <a:lnTo>
                      <a:pt x="72" y="36"/>
                    </a:lnTo>
                    <a:lnTo>
                      <a:pt x="81" y="54"/>
                    </a:lnTo>
                    <a:lnTo>
                      <a:pt x="87" y="72"/>
                    </a:lnTo>
                    <a:lnTo>
                      <a:pt x="92" y="91"/>
                    </a:lnTo>
                    <a:lnTo>
                      <a:pt x="95" y="110"/>
                    </a:lnTo>
                    <a:lnTo>
                      <a:pt x="97" y="129"/>
                    </a:lnTo>
                    <a:lnTo>
                      <a:pt x="97" y="148"/>
                    </a:lnTo>
                    <a:lnTo>
                      <a:pt x="95" y="167"/>
                    </a:lnTo>
                    <a:lnTo>
                      <a:pt x="91" y="187"/>
                    </a:lnTo>
                    <a:lnTo>
                      <a:pt x="85" y="205"/>
                    </a:lnTo>
                    <a:lnTo>
                      <a:pt x="79" y="224"/>
                    </a:lnTo>
                    <a:lnTo>
                      <a:pt x="70" y="241"/>
                    </a:lnTo>
                    <a:lnTo>
                      <a:pt x="61" y="257"/>
                    </a:lnTo>
                    <a:lnTo>
                      <a:pt x="46" y="276"/>
                    </a:lnTo>
                    <a:lnTo>
                      <a:pt x="35" y="291"/>
                    </a:lnTo>
                    <a:lnTo>
                      <a:pt x="25" y="308"/>
                    </a:lnTo>
                    <a:lnTo>
                      <a:pt x="16" y="326"/>
                    </a:lnTo>
                    <a:lnTo>
                      <a:pt x="10" y="343"/>
                    </a:lnTo>
                    <a:lnTo>
                      <a:pt x="5" y="362"/>
                    </a:lnTo>
                    <a:lnTo>
                      <a:pt x="2" y="381"/>
                    </a:lnTo>
                    <a:lnTo>
                      <a:pt x="0" y="400"/>
                    </a:lnTo>
                    <a:lnTo>
                      <a:pt x="0" y="420"/>
                    </a:lnTo>
                    <a:lnTo>
                      <a:pt x="2" y="439"/>
                    </a:lnTo>
                    <a:lnTo>
                      <a:pt x="6" y="458"/>
                    </a:lnTo>
                    <a:lnTo>
                      <a:pt x="12" y="477"/>
                    </a:lnTo>
                    <a:lnTo>
                      <a:pt x="18" y="496"/>
                    </a:lnTo>
                    <a:lnTo>
                      <a:pt x="27" y="513"/>
                    </a:lnTo>
                    <a:lnTo>
                      <a:pt x="37" y="530"/>
                    </a:lnTo>
                    <a:lnTo>
                      <a:pt x="49" y="544"/>
                    </a:lnTo>
                    <a:lnTo>
                      <a:pt x="62" y="562"/>
                    </a:lnTo>
                    <a:lnTo>
                      <a:pt x="72" y="579"/>
                    </a:lnTo>
                    <a:lnTo>
                      <a:pt x="81" y="597"/>
                    </a:lnTo>
                    <a:lnTo>
                      <a:pt x="87" y="615"/>
                    </a:lnTo>
                    <a:lnTo>
                      <a:pt x="92" y="634"/>
                    </a:lnTo>
                    <a:lnTo>
                      <a:pt x="95" y="653"/>
                    </a:lnTo>
                    <a:lnTo>
                      <a:pt x="97" y="672"/>
                    </a:lnTo>
                    <a:lnTo>
                      <a:pt x="97" y="692"/>
                    </a:lnTo>
                    <a:lnTo>
                      <a:pt x="95" y="711"/>
                    </a:lnTo>
                    <a:lnTo>
                      <a:pt x="91" y="730"/>
                    </a:lnTo>
                    <a:lnTo>
                      <a:pt x="85" y="749"/>
                    </a:lnTo>
                    <a:lnTo>
                      <a:pt x="79" y="767"/>
                    </a:lnTo>
                    <a:lnTo>
                      <a:pt x="70" y="783"/>
                    </a:lnTo>
                    <a:lnTo>
                      <a:pt x="61" y="800"/>
                    </a:lnTo>
                    <a:lnTo>
                      <a:pt x="49" y="815"/>
                    </a:lnTo>
                    <a:lnTo>
                      <a:pt x="36" y="833"/>
                    </a:lnTo>
                    <a:lnTo>
                      <a:pt x="26" y="850"/>
                    </a:lnTo>
                    <a:lnTo>
                      <a:pt x="17" y="868"/>
                    </a:lnTo>
                    <a:lnTo>
                      <a:pt x="11" y="886"/>
                    </a:lnTo>
                    <a:lnTo>
                      <a:pt x="6" y="905"/>
                    </a:lnTo>
                    <a:lnTo>
                      <a:pt x="2" y="924"/>
                    </a:lnTo>
                    <a:lnTo>
                      <a:pt x="1" y="943"/>
                    </a:lnTo>
                    <a:lnTo>
                      <a:pt x="1" y="963"/>
                    </a:lnTo>
                    <a:lnTo>
                      <a:pt x="3" y="983"/>
                    </a:lnTo>
                    <a:lnTo>
                      <a:pt x="7" y="1001"/>
                    </a:lnTo>
                    <a:lnTo>
                      <a:pt x="12" y="1019"/>
                    </a:lnTo>
                    <a:lnTo>
                      <a:pt x="19" y="1038"/>
                    </a:lnTo>
                    <a:lnTo>
                      <a:pt x="28" y="1055"/>
                    </a:lnTo>
                    <a:lnTo>
                      <a:pt x="37" y="1072"/>
                    </a:lnTo>
                    <a:lnTo>
                      <a:pt x="49" y="1086"/>
                    </a:lnTo>
                    <a:lnTo>
                      <a:pt x="62" y="1105"/>
                    </a:lnTo>
                    <a:lnTo>
                      <a:pt x="73" y="1122"/>
                    </a:lnTo>
                    <a:lnTo>
                      <a:pt x="82" y="1140"/>
                    </a:lnTo>
                    <a:lnTo>
                      <a:pt x="87" y="1158"/>
                    </a:lnTo>
                    <a:lnTo>
                      <a:pt x="93" y="1177"/>
                    </a:lnTo>
                    <a:lnTo>
                      <a:pt x="96" y="1196"/>
                    </a:lnTo>
                    <a:lnTo>
                      <a:pt x="97" y="1215"/>
                    </a:lnTo>
                    <a:lnTo>
                      <a:pt x="97" y="1234"/>
                    </a:lnTo>
                    <a:lnTo>
                      <a:pt x="95" y="1253"/>
                    </a:lnTo>
                    <a:lnTo>
                      <a:pt x="91" y="1272"/>
                    </a:lnTo>
                    <a:lnTo>
                      <a:pt x="86" y="1291"/>
                    </a:lnTo>
                    <a:lnTo>
                      <a:pt x="80" y="1309"/>
                    </a:lnTo>
                    <a:lnTo>
                      <a:pt x="70" y="1327"/>
                    </a:lnTo>
                    <a:lnTo>
                      <a:pt x="61" y="1343"/>
                    </a:lnTo>
                    <a:lnTo>
                      <a:pt x="109" y="134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42002" name="Freeform 25"/>
              <p:cNvSpPr>
                <a:spLocks/>
              </p:cNvSpPr>
              <p:nvPr/>
            </p:nvSpPr>
            <p:spPr bwMode="auto">
              <a:xfrm>
                <a:off x="2762" y="1893"/>
                <a:ext cx="1374" cy="1166"/>
              </a:xfrm>
              <a:custGeom>
                <a:avLst/>
                <a:gdLst>
                  <a:gd name="T0" fmla="*/ 494 w 1374"/>
                  <a:gd name="T1" fmla="*/ 440 h 1166"/>
                  <a:gd name="T2" fmla="*/ 521 w 1374"/>
                  <a:gd name="T3" fmla="*/ 530 h 1166"/>
                  <a:gd name="T4" fmla="*/ 573 w 1374"/>
                  <a:gd name="T5" fmla="*/ 609 h 1166"/>
                  <a:gd name="T6" fmla="*/ 648 w 1374"/>
                  <a:gd name="T7" fmla="*/ 668 h 1166"/>
                  <a:gd name="T8" fmla="*/ 737 w 1374"/>
                  <a:gd name="T9" fmla="*/ 700 h 1166"/>
                  <a:gd name="T10" fmla="*/ 831 w 1374"/>
                  <a:gd name="T11" fmla="*/ 705 h 1166"/>
                  <a:gd name="T12" fmla="*/ 923 w 1374"/>
                  <a:gd name="T13" fmla="*/ 682 h 1166"/>
                  <a:gd name="T14" fmla="*/ 1003 w 1374"/>
                  <a:gd name="T15" fmla="*/ 632 h 1166"/>
                  <a:gd name="T16" fmla="*/ 1062 w 1374"/>
                  <a:gd name="T17" fmla="*/ 562 h 1166"/>
                  <a:gd name="T18" fmla="*/ 1004 w 1374"/>
                  <a:gd name="T19" fmla="*/ 572 h 1166"/>
                  <a:gd name="T20" fmla="*/ 935 w 1374"/>
                  <a:gd name="T21" fmla="*/ 628 h 1166"/>
                  <a:gd name="T22" fmla="*/ 852 w 1374"/>
                  <a:gd name="T23" fmla="*/ 659 h 1166"/>
                  <a:gd name="T24" fmla="*/ 764 w 1374"/>
                  <a:gd name="T25" fmla="*/ 662 h 1166"/>
                  <a:gd name="T26" fmla="*/ 679 w 1374"/>
                  <a:gd name="T27" fmla="*/ 636 h 1166"/>
                  <a:gd name="T28" fmla="*/ 608 w 1374"/>
                  <a:gd name="T29" fmla="*/ 583 h 1166"/>
                  <a:gd name="T30" fmla="*/ 558 w 1374"/>
                  <a:gd name="T31" fmla="*/ 511 h 1166"/>
                  <a:gd name="T32" fmla="*/ 533 w 1374"/>
                  <a:gd name="T33" fmla="*/ 426 h 1166"/>
                  <a:gd name="T34" fmla="*/ 240 w 1374"/>
                  <a:gd name="T35" fmla="*/ 291 h 1166"/>
                  <a:gd name="T36" fmla="*/ 180 w 1374"/>
                  <a:gd name="T37" fmla="*/ 286 h 1166"/>
                  <a:gd name="T38" fmla="*/ 114 w 1374"/>
                  <a:gd name="T39" fmla="*/ 253 h 1166"/>
                  <a:gd name="T40" fmla="*/ 65 w 1374"/>
                  <a:gd name="T41" fmla="*/ 198 h 1166"/>
                  <a:gd name="T42" fmla="*/ 41 w 1374"/>
                  <a:gd name="T43" fmla="*/ 127 h 1166"/>
                  <a:gd name="T44" fmla="*/ 752 w 1374"/>
                  <a:gd name="T45" fmla="*/ 40 h 1166"/>
                  <a:gd name="T46" fmla="*/ 858 w 1374"/>
                  <a:gd name="T47" fmla="*/ 47 h 1166"/>
                  <a:gd name="T48" fmla="*/ 952 w 1374"/>
                  <a:gd name="T49" fmla="*/ 80 h 1166"/>
                  <a:gd name="T50" fmla="*/ 1032 w 1374"/>
                  <a:gd name="T51" fmla="*/ 139 h 1166"/>
                  <a:gd name="T52" fmla="*/ 1092 w 1374"/>
                  <a:gd name="T53" fmla="*/ 219 h 1166"/>
                  <a:gd name="T54" fmla="*/ 1126 w 1374"/>
                  <a:gd name="T55" fmla="*/ 312 h 1166"/>
                  <a:gd name="T56" fmla="*/ 1132 w 1374"/>
                  <a:gd name="T57" fmla="*/ 916 h 1166"/>
                  <a:gd name="T58" fmla="*/ 1152 w 1374"/>
                  <a:gd name="T59" fmla="*/ 1004 h 1166"/>
                  <a:gd name="T60" fmla="*/ 1201 w 1374"/>
                  <a:gd name="T61" fmla="*/ 1080 h 1166"/>
                  <a:gd name="T62" fmla="*/ 1271 w 1374"/>
                  <a:gd name="T63" fmla="*/ 1136 h 1166"/>
                  <a:gd name="T64" fmla="*/ 1359 w 1374"/>
                  <a:gd name="T65" fmla="*/ 1163 h 1166"/>
                  <a:gd name="T66" fmla="*/ 1340 w 1374"/>
                  <a:gd name="T67" fmla="*/ 1103 h 1166"/>
                  <a:gd name="T68" fmla="*/ 1271 w 1374"/>
                  <a:gd name="T69" fmla="*/ 1077 h 1166"/>
                  <a:gd name="T70" fmla="*/ 1218 w 1374"/>
                  <a:gd name="T71" fmla="*/ 1027 h 1166"/>
                  <a:gd name="T72" fmla="*/ 1187 w 1374"/>
                  <a:gd name="T73" fmla="*/ 959 h 1166"/>
                  <a:gd name="T74" fmla="*/ 1182 w 1374"/>
                  <a:gd name="T75" fmla="*/ 362 h 1166"/>
                  <a:gd name="T76" fmla="*/ 1164 w 1374"/>
                  <a:gd name="T77" fmla="*/ 259 h 1166"/>
                  <a:gd name="T78" fmla="*/ 1118 w 1374"/>
                  <a:gd name="T79" fmla="*/ 165 h 1166"/>
                  <a:gd name="T80" fmla="*/ 1047 w 1374"/>
                  <a:gd name="T81" fmla="*/ 88 h 1166"/>
                  <a:gd name="T82" fmla="*/ 959 w 1374"/>
                  <a:gd name="T83" fmla="*/ 33 h 1166"/>
                  <a:gd name="T84" fmla="*/ 858 w 1374"/>
                  <a:gd name="T85" fmla="*/ 4 h 1166"/>
                  <a:gd name="T86" fmla="*/ 0 w 1374"/>
                  <a:gd name="T87" fmla="*/ 91 h 1166"/>
                  <a:gd name="T88" fmla="*/ 14 w 1374"/>
                  <a:gd name="T89" fmla="*/ 172 h 1166"/>
                  <a:gd name="T90" fmla="*/ 54 w 1374"/>
                  <a:gd name="T91" fmla="*/ 245 h 1166"/>
                  <a:gd name="T92" fmla="*/ 117 w 1374"/>
                  <a:gd name="T93" fmla="*/ 299 h 1166"/>
                  <a:gd name="T94" fmla="*/ 196 w 1374"/>
                  <a:gd name="T95" fmla="*/ 328 h 11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74" h="1166">
                    <a:moveTo>
                      <a:pt x="491" y="331"/>
                    </a:moveTo>
                    <a:lnTo>
                      <a:pt x="491" y="392"/>
                    </a:lnTo>
                    <a:lnTo>
                      <a:pt x="491" y="416"/>
                    </a:lnTo>
                    <a:lnTo>
                      <a:pt x="494" y="440"/>
                    </a:lnTo>
                    <a:lnTo>
                      <a:pt x="498" y="463"/>
                    </a:lnTo>
                    <a:lnTo>
                      <a:pt x="504" y="485"/>
                    </a:lnTo>
                    <a:lnTo>
                      <a:pt x="511" y="508"/>
                    </a:lnTo>
                    <a:lnTo>
                      <a:pt x="521" y="530"/>
                    </a:lnTo>
                    <a:lnTo>
                      <a:pt x="532" y="551"/>
                    </a:lnTo>
                    <a:lnTo>
                      <a:pt x="544" y="572"/>
                    </a:lnTo>
                    <a:lnTo>
                      <a:pt x="558" y="590"/>
                    </a:lnTo>
                    <a:lnTo>
                      <a:pt x="573" y="609"/>
                    </a:lnTo>
                    <a:lnTo>
                      <a:pt x="590" y="626"/>
                    </a:lnTo>
                    <a:lnTo>
                      <a:pt x="608" y="641"/>
                    </a:lnTo>
                    <a:lnTo>
                      <a:pt x="627" y="655"/>
                    </a:lnTo>
                    <a:lnTo>
                      <a:pt x="648" y="668"/>
                    </a:lnTo>
                    <a:lnTo>
                      <a:pt x="669" y="679"/>
                    </a:lnTo>
                    <a:lnTo>
                      <a:pt x="691" y="687"/>
                    </a:lnTo>
                    <a:lnTo>
                      <a:pt x="714" y="695"/>
                    </a:lnTo>
                    <a:lnTo>
                      <a:pt x="737" y="700"/>
                    </a:lnTo>
                    <a:lnTo>
                      <a:pt x="760" y="704"/>
                    </a:lnTo>
                    <a:lnTo>
                      <a:pt x="784" y="707"/>
                    </a:lnTo>
                    <a:lnTo>
                      <a:pt x="807" y="707"/>
                    </a:lnTo>
                    <a:lnTo>
                      <a:pt x="831" y="705"/>
                    </a:lnTo>
                    <a:lnTo>
                      <a:pt x="854" y="703"/>
                    </a:lnTo>
                    <a:lnTo>
                      <a:pt x="878" y="697"/>
                    </a:lnTo>
                    <a:lnTo>
                      <a:pt x="900" y="691"/>
                    </a:lnTo>
                    <a:lnTo>
                      <a:pt x="923" y="682"/>
                    </a:lnTo>
                    <a:lnTo>
                      <a:pt x="944" y="672"/>
                    </a:lnTo>
                    <a:lnTo>
                      <a:pt x="965" y="660"/>
                    </a:lnTo>
                    <a:lnTo>
                      <a:pt x="985" y="647"/>
                    </a:lnTo>
                    <a:lnTo>
                      <a:pt x="1003" y="632"/>
                    </a:lnTo>
                    <a:lnTo>
                      <a:pt x="1021" y="616"/>
                    </a:lnTo>
                    <a:lnTo>
                      <a:pt x="1036" y="598"/>
                    </a:lnTo>
                    <a:lnTo>
                      <a:pt x="1050" y="579"/>
                    </a:lnTo>
                    <a:lnTo>
                      <a:pt x="1062" y="562"/>
                    </a:lnTo>
                    <a:lnTo>
                      <a:pt x="1032" y="532"/>
                    </a:lnTo>
                    <a:lnTo>
                      <a:pt x="1030" y="536"/>
                    </a:lnTo>
                    <a:lnTo>
                      <a:pt x="1018" y="554"/>
                    </a:lnTo>
                    <a:lnTo>
                      <a:pt x="1004" y="572"/>
                    </a:lnTo>
                    <a:lnTo>
                      <a:pt x="989" y="588"/>
                    </a:lnTo>
                    <a:lnTo>
                      <a:pt x="972" y="603"/>
                    </a:lnTo>
                    <a:lnTo>
                      <a:pt x="954" y="616"/>
                    </a:lnTo>
                    <a:lnTo>
                      <a:pt x="935" y="628"/>
                    </a:lnTo>
                    <a:lnTo>
                      <a:pt x="916" y="639"/>
                    </a:lnTo>
                    <a:lnTo>
                      <a:pt x="895" y="647"/>
                    </a:lnTo>
                    <a:lnTo>
                      <a:pt x="874" y="654"/>
                    </a:lnTo>
                    <a:lnTo>
                      <a:pt x="852" y="659"/>
                    </a:lnTo>
                    <a:lnTo>
                      <a:pt x="830" y="663"/>
                    </a:lnTo>
                    <a:lnTo>
                      <a:pt x="808" y="664"/>
                    </a:lnTo>
                    <a:lnTo>
                      <a:pt x="786" y="664"/>
                    </a:lnTo>
                    <a:lnTo>
                      <a:pt x="764" y="662"/>
                    </a:lnTo>
                    <a:lnTo>
                      <a:pt x="742" y="658"/>
                    </a:lnTo>
                    <a:lnTo>
                      <a:pt x="720" y="652"/>
                    </a:lnTo>
                    <a:lnTo>
                      <a:pt x="700" y="645"/>
                    </a:lnTo>
                    <a:lnTo>
                      <a:pt x="679" y="636"/>
                    </a:lnTo>
                    <a:lnTo>
                      <a:pt x="660" y="625"/>
                    </a:lnTo>
                    <a:lnTo>
                      <a:pt x="642" y="612"/>
                    </a:lnTo>
                    <a:lnTo>
                      <a:pt x="624" y="598"/>
                    </a:lnTo>
                    <a:lnTo>
                      <a:pt x="608" y="583"/>
                    </a:lnTo>
                    <a:lnTo>
                      <a:pt x="593" y="567"/>
                    </a:lnTo>
                    <a:lnTo>
                      <a:pt x="579" y="549"/>
                    </a:lnTo>
                    <a:lnTo>
                      <a:pt x="568" y="530"/>
                    </a:lnTo>
                    <a:lnTo>
                      <a:pt x="558" y="511"/>
                    </a:lnTo>
                    <a:lnTo>
                      <a:pt x="549" y="490"/>
                    </a:lnTo>
                    <a:lnTo>
                      <a:pt x="541" y="470"/>
                    </a:lnTo>
                    <a:lnTo>
                      <a:pt x="536" y="448"/>
                    </a:lnTo>
                    <a:lnTo>
                      <a:pt x="533" y="426"/>
                    </a:lnTo>
                    <a:lnTo>
                      <a:pt x="531" y="404"/>
                    </a:lnTo>
                    <a:lnTo>
                      <a:pt x="531" y="382"/>
                    </a:lnTo>
                    <a:lnTo>
                      <a:pt x="531" y="291"/>
                    </a:lnTo>
                    <a:lnTo>
                      <a:pt x="240" y="291"/>
                    </a:lnTo>
                    <a:lnTo>
                      <a:pt x="236" y="291"/>
                    </a:lnTo>
                    <a:lnTo>
                      <a:pt x="217" y="291"/>
                    </a:lnTo>
                    <a:lnTo>
                      <a:pt x="198" y="290"/>
                    </a:lnTo>
                    <a:lnTo>
                      <a:pt x="180" y="286"/>
                    </a:lnTo>
                    <a:lnTo>
                      <a:pt x="162" y="280"/>
                    </a:lnTo>
                    <a:lnTo>
                      <a:pt x="145" y="273"/>
                    </a:lnTo>
                    <a:lnTo>
                      <a:pt x="128" y="264"/>
                    </a:lnTo>
                    <a:lnTo>
                      <a:pt x="114" y="253"/>
                    </a:lnTo>
                    <a:lnTo>
                      <a:pt x="100" y="241"/>
                    </a:lnTo>
                    <a:lnTo>
                      <a:pt x="87" y="228"/>
                    </a:lnTo>
                    <a:lnTo>
                      <a:pt x="76" y="213"/>
                    </a:lnTo>
                    <a:lnTo>
                      <a:pt x="65" y="198"/>
                    </a:lnTo>
                    <a:lnTo>
                      <a:pt x="57" y="181"/>
                    </a:lnTo>
                    <a:lnTo>
                      <a:pt x="50" y="164"/>
                    </a:lnTo>
                    <a:lnTo>
                      <a:pt x="45" y="145"/>
                    </a:lnTo>
                    <a:lnTo>
                      <a:pt x="41" y="127"/>
                    </a:lnTo>
                    <a:lnTo>
                      <a:pt x="39" y="109"/>
                    </a:lnTo>
                    <a:lnTo>
                      <a:pt x="40" y="91"/>
                    </a:lnTo>
                    <a:lnTo>
                      <a:pt x="40" y="40"/>
                    </a:lnTo>
                    <a:lnTo>
                      <a:pt x="752" y="40"/>
                    </a:lnTo>
                    <a:lnTo>
                      <a:pt x="801" y="40"/>
                    </a:lnTo>
                    <a:lnTo>
                      <a:pt x="809" y="41"/>
                    </a:lnTo>
                    <a:lnTo>
                      <a:pt x="833" y="43"/>
                    </a:lnTo>
                    <a:lnTo>
                      <a:pt x="858" y="47"/>
                    </a:lnTo>
                    <a:lnTo>
                      <a:pt x="883" y="53"/>
                    </a:lnTo>
                    <a:lnTo>
                      <a:pt x="907" y="60"/>
                    </a:lnTo>
                    <a:lnTo>
                      <a:pt x="930" y="70"/>
                    </a:lnTo>
                    <a:lnTo>
                      <a:pt x="952" y="80"/>
                    </a:lnTo>
                    <a:lnTo>
                      <a:pt x="974" y="93"/>
                    </a:lnTo>
                    <a:lnTo>
                      <a:pt x="995" y="107"/>
                    </a:lnTo>
                    <a:lnTo>
                      <a:pt x="1014" y="122"/>
                    </a:lnTo>
                    <a:lnTo>
                      <a:pt x="1032" y="139"/>
                    </a:lnTo>
                    <a:lnTo>
                      <a:pt x="1049" y="157"/>
                    </a:lnTo>
                    <a:lnTo>
                      <a:pt x="1065" y="177"/>
                    </a:lnTo>
                    <a:lnTo>
                      <a:pt x="1079" y="198"/>
                    </a:lnTo>
                    <a:lnTo>
                      <a:pt x="1092" y="219"/>
                    </a:lnTo>
                    <a:lnTo>
                      <a:pt x="1103" y="242"/>
                    </a:lnTo>
                    <a:lnTo>
                      <a:pt x="1112" y="265"/>
                    </a:lnTo>
                    <a:lnTo>
                      <a:pt x="1120" y="289"/>
                    </a:lnTo>
                    <a:lnTo>
                      <a:pt x="1126" y="312"/>
                    </a:lnTo>
                    <a:lnTo>
                      <a:pt x="1130" y="337"/>
                    </a:lnTo>
                    <a:lnTo>
                      <a:pt x="1132" y="362"/>
                    </a:lnTo>
                    <a:lnTo>
                      <a:pt x="1132" y="894"/>
                    </a:lnTo>
                    <a:lnTo>
                      <a:pt x="1132" y="916"/>
                    </a:lnTo>
                    <a:lnTo>
                      <a:pt x="1134" y="939"/>
                    </a:lnTo>
                    <a:lnTo>
                      <a:pt x="1138" y="961"/>
                    </a:lnTo>
                    <a:lnTo>
                      <a:pt x="1144" y="983"/>
                    </a:lnTo>
                    <a:lnTo>
                      <a:pt x="1152" y="1004"/>
                    </a:lnTo>
                    <a:lnTo>
                      <a:pt x="1161" y="1026"/>
                    </a:lnTo>
                    <a:lnTo>
                      <a:pt x="1172" y="1044"/>
                    </a:lnTo>
                    <a:lnTo>
                      <a:pt x="1186" y="1064"/>
                    </a:lnTo>
                    <a:lnTo>
                      <a:pt x="1201" y="1080"/>
                    </a:lnTo>
                    <a:lnTo>
                      <a:pt x="1217" y="1096"/>
                    </a:lnTo>
                    <a:lnTo>
                      <a:pt x="1234" y="1111"/>
                    </a:lnTo>
                    <a:lnTo>
                      <a:pt x="1253" y="1124"/>
                    </a:lnTo>
                    <a:lnTo>
                      <a:pt x="1271" y="1136"/>
                    </a:lnTo>
                    <a:lnTo>
                      <a:pt x="1293" y="1145"/>
                    </a:lnTo>
                    <a:lnTo>
                      <a:pt x="1315" y="1153"/>
                    </a:lnTo>
                    <a:lnTo>
                      <a:pt x="1336" y="1160"/>
                    </a:lnTo>
                    <a:lnTo>
                      <a:pt x="1359" y="1163"/>
                    </a:lnTo>
                    <a:lnTo>
                      <a:pt x="1373" y="1165"/>
                    </a:lnTo>
                    <a:lnTo>
                      <a:pt x="1373" y="1105"/>
                    </a:lnTo>
                    <a:lnTo>
                      <a:pt x="1359" y="1105"/>
                    </a:lnTo>
                    <a:lnTo>
                      <a:pt x="1340" y="1103"/>
                    </a:lnTo>
                    <a:lnTo>
                      <a:pt x="1322" y="1099"/>
                    </a:lnTo>
                    <a:lnTo>
                      <a:pt x="1305" y="1093"/>
                    </a:lnTo>
                    <a:lnTo>
                      <a:pt x="1287" y="1086"/>
                    </a:lnTo>
                    <a:lnTo>
                      <a:pt x="1271" y="1077"/>
                    </a:lnTo>
                    <a:lnTo>
                      <a:pt x="1257" y="1067"/>
                    </a:lnTo>
                    <a:lnTo>
                      <a:pt x="1243" y="1055"/>
                    </a:lnTo>
                    <a:lnTo>
                      <a:pt x="1229" y="1042"/>
                    </a:lnTo>
                    <a:lnTo>
                      <a:pt x="1218" y="1027"/>
                    </a:lnTo>
                    <a:lnTo>
                      <a:pt x="1208" y="1012"/>
                    </a:lnTo>
                    <a:lnTo>
                      <a:pt x="1199" y="995"/>
                    </a:lnTo>
                    <a:lnTo>
                      <a:pt x="1192" y="978"/>
                    </a:lnTo>
                    <a:lnTo>
                      <a:pt x="1187" y="959"/>
                    </a:lnTo>
                    <a:lnTo>
                      <a:pt x="1184" y="941"/>
                    </a:lnTo>
                    <a:lnTo>
                      <a:pt x="1182" y="923"/>
                    </a:lnTo>
                    <a:lnTo>
                      <a:pt x="1182" y="904"/>
                    </a:lnTo>
                    <a:lnTo>
                      <a:pt x="1182" y="362"/>
                    </a:lnTo>
                    <a:lnTo>
                      <a:pt x="1181" y="335"/>
                    </a:lnTo>
                    <a:lnTo>
                      <a:pt x="1177" y="310"/>
                    </a:lnTo>
                    <a:lnTo>
                      <a:pt x="1172" y="285"/>
                    </a:lnTo>
                    <a:lnTo>
                      <a:pt x="1164" y="259"/>
                    </a:lnTo>
                    <a:lnTo>
                      <a:pt x="1155" y="235"/>
                    </a:lnTo>
                    <a:lnTo>
                      <a:pt x="1144" y="211"/>
                    </a:lnTo>
                    <a:lnTo>
                      <a:pt x="1131" y="187"/>
                    </a:lnTo>
                    <a:lnTo>
                      <a:pt x="1118" y="165"/>
                    </a:lnTo>
                    <a:lnTo>
                      <a:pt x="1102" y="144"/>
                    </a:lnTo>
                    <a:lnTo>
                      <a:pt x="1085" y="124"/>
                    </a:lnTo>
                    <a:lnTo>
                      <a:pt x="1067" y="105"/>
                    </a:lnTo>
                    <a:lnTo>
                      <a:pt x="1047" y="88"/>
                    </a:lnTo>
                    <a:lnTo>
                      <a:pt x="1027" y="72"/>
                    </a:lnTo>
                    <a:lnTo>
                      <a:pt x="1005" y="58"/>
                    </a:lnTo>
                    <a:lnTo>
                      <a:pt x="983" y="44"/>
                    </a:lnTo>
                    <a:lnTo>
                      <a:pt x="959" y="33"/>
                    </a:lnTo>
                    <a:lnTo>
                      <a:pt x="935" y="23"/>
                    </a:lnTo>
                    <a:lnTo>
                      <a:pt x="909" y="15"/>
                    </a:lnTo>
                    <a:lnTo>
                      <a:pt x="883" y="8"/>
                    </a:lnTo>
                    <a:lnTo>
                      <a:pt x="858" y="4"/>
                    </a:lnTo>
                    <a:lnTo>
                      <a:pt x="831" y="1"/>
                    </a:lnTo>
                    <a:lnTo>
                      <a:pt x="811" y="0"/>
                    </a:lnTo>
                    <a:lnTo>
                      <a:pt x="0" y="0"/>
                    </a:lnTo>
                    <a:lnTo>
                      <a:pt x="0" y="91"/>
                    </a:lnTo>
                    <a:lnTo>
                      <a:pt x="1" y="111"/>
                    </a:lnTo>
                    <a:lnTo>
                      <a:pt x="3" y="132"/>
                    </a:lnTo>
                    <a:lnTo>
                      <a:pt x="7" y="152"/>
                    </a:lnTo>
                    <a:lnTo>
                      <a:pt x="14" y="172"/>
                    </a:lnTo>
                    <a:lnTo>
                      <a:pt x="21" y="192"/>
                    </a:lnTo>
                    <a:lnTo>
                      <a:pt x="31" y="211"/>
                    </a:lnTo>
                    <a:lnTo>
                      <a:pt x="42" y="229"/>
                    </a:lnTo>
                    <a:lnTo>
                      <a:pt x="54" y="245"/>
                    </a:lnTo>
                    <a:lnTo>
                      <a:pt x="69" y="261"/>
                    </a:lnTo>
                    <a:lnTo>
                      <a:pt x="84" y="275"/>
                    </a:lnTo>
                    <a:lnTo>
                      <a:pt x="100" y="288"/>
                    </a:lnTo>
                    <a:lnTo>
                      <a:pt x="117" y="299"/>
                    </a:lnTo>
                    <a:lnTo>
                      <a:pt x="136" y="308"/>
                    </a:lnTo>
                    <a:lnTo>
                      <a:pt x="155" y="316"/>
                    </a:lnTo>
                    <a:lnTo>
                      <a:pt x="175" y="323"/>
                    </a:lnTo>
                    <a:lnTo>
                      <a:pt x="196" y="328"/>
                    </a:lnTo>
                    <a:lnTo>
                      <a:pt x="216" y="331"/>
                    </a:lnTo>
                    <a:lnTo>
                      <a:pt x="230" y="331"/>
                    </a:lnTo>
                    <a:lnTo>
                      <a:pt x="491" y="331"/>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42003" name="Freeform 26"/>
              <p:cNvSpPr>
                <a:spLocks/>
              </p:cNvSpPr>
              <p:nvPr/>
            </p:nvSpPr>
            <p:spPr bwMode="auto">
              <a:xfrm>
                <a:off x="3456" y="1893"/>
                <a:ext cx="700" cy="1106"/>
              </a:xfrm>
              <a:custGeom>
                <a:avLst/>
                <a:gdLst>
                  <a:gd name="T0" fmla="*/ 489 w 700"/>
                  <a:gd name="T1" fmla="*/ 40 h 1106"/>
                  <a:gd name="T2" fmla="*/ 699 w 700"/>
                  <a:gd name="T3" fmla="*/ 40 h 1106"/>
                  <a:gd name="T4" fmla="*/ 699 w 700"/>
                  <a:gd name="T5" fmla="*/ 0 h 1106"/>
                  <a:gd name="T6" fmla="*/ 439 w 700"/>
                  <a:gd name="T7" fmla="*/ 0 h 1106"/>
                  <a:gd name="T8" fmla="*/ 439 w 700"/>
                  <a:gd name="T9" fmla="*/ 733 h 1106"/>
                  <a:gd name="T10" fmla="*/ 439 w 700"/>
                  <a:gd name="T11" fmla="*/ 749 h 1106"/>
                  <a:gd name="T12" fmla="*/ 437 w 700"/>
                  <a:gd name="T13" fmla="*/ 773 h 1106"/>
                  <a:gd name="T14" fmla="*/ 433 w 700"/>
                  <a:gd name="T15" fmla="*/ 798 h 1106"/>
                  <a:gd name="T16" fmla="*/ 427 w 700"/>
                  <a:gd name="T17" fmla="*/ 821 h 1106"/>
                  <a:gd name="T18" fmla="*/ 420 w 700"/>
                  <a:gd name="T19" fmla="*/ 844 h 1106"/>
                  <a:gd name="T20" fmla="*/ 411 w 700"/>
                  <a:gd name="T21" fmla="*/ 866 h 1106"/>
                  <a:gd name="T22" fmla="*/ 401 w 700"/>
                  <a:gd name="T23" fmla="*/ 888 h 1106"/>
                  <a:gd name="T24" fmla="*/ 388 w 700"/>
                  <a:gd name="T25" fmla="*/ 908 h 1106"/>
                  <a:gd name="T26" fmla="*/ 374 w 700"/>
                  <a:gd name="T27" fmla="*/ 928 h 1106"/>
                  <a:gd name="T28" fmla="*/ 359 w 700"/>
                  <a:gd name="T29" fmla="*/ 947 h 1106"/>
                  <a:gd name="T30" fmla="*/ 342 w 700"/>
                  <a:gd name="T31" fmla="*/ 965 h 1106"/>
                  <a:gd name="T32" fmla="*/ 324 w 700"/>
                  <a:gd name="T33" fmla="*/ 981 h 1106"/>
                  <a:gd name="T34" fmla="*/ 304 w 700"/>
                  <a:gd name="T35" fmla="*/ 996 h 1106"/>
                  <a:gd name="T36" fmla="*/ 285 w 700"/>
                  <a:gd name="T37" fmla="*/ 1009 h 1106"/>
                  <a:gd name="T38" fmla="*/ 264 w 700"/>
                  <a:gd name="T39" fmla="*/ 1020 h 1106"/>
                  <a:gd name="T40" fmla="*/ 242 w 700"/>
                  <a:gd name="T41" fmla="*/ 1031 h 1106"/>
                  <a:gd name="T42" fmla="*/ 219 w 700"/>
                  <a:gd name="T43" fmla="*/ 1039 h 1106"/>
                  <a:gd name="T44" fmla="*/ 195 w 700"/>
                  <a:gd name="T45" fmla="*/ 1045 h 1106"/>
                  <a:gd name="T46" fmla="*/ 173 w 700"/>
                  <a:gd name="T47" fmla="*/ 1051 h 1106"/>
                  <a:gd name="T48" fmla="*/ 148 w 700"/>
                  <a:gd name="T49" fmla="*/ 1053 h 1106"/>
                  <a:gd name="T50" fmla="*/ 124 w 700"/>
                  <a:gd name="T51" fmla="*/ 1055 h 1106"/>
                  <a:gd name="T52" fmla="*/ 0 w 700"/>
                  <a:gd name="T53" fmla="*/ 1055 h 1106"/>
                  <a:gd name="T54" fmla="*/ 0 w 700"/>
                  <a:gd name="T55" fmla="*/ 1105 h 1106"/>
                  <a:gd name="T56" fmla="*/ 100 w 700"/>
                  <a:gd name="T57" fmla="*/ 1105 h 1106"/>
                  <a:gd name="T58" fmla="*/ 127 w 700"/>
                  <a:gd name="T59" fmla="*/ 1104 h 1106"/>
                  <a:gd name="T60" fmla="*/ 154 w 700"/>
                  <a:gd name="T61" fmla="*/ 1101 h 1106"/>
                  <a:gd name="T62" fmla="*/ 179 w 700"/>
                  <a:gd name="T63" fmla="*/ 1096 h 1106"/>
                  <a:gd name="T64" fmla="*/ 205 w 700"/>
                  <a:gd name="T65" fmla="*/ 1090 h 1106"/>
                  <a:gd name="T66" fmla="*/ 231 w 700"/>
                  <a:gd name="T67" fmla="*/ 1081 h 1106"/>
                  <a:gd name="T68" fmla="*/ 256 w 700"/>
                  <a:gd name="T69" fmla="*/ 1071 h 1106"/>
                  <a:gd name="T70" fmla="*/ 281 w 700"/>
                  <a:gd name="T71" fmla="*/ 1059 h 1106"/>
                  <a:gd name="T72" fmla="*/ 303 w 700"/>
                  <a:gd name="T73" fmla="*/ 1046 h 1106"/>
                  <a:gd name="T74" fmla="*/ 325 w 700"/>
                  <a:gd name="T75" fmla="*/ 1031 h 1106"/>
                  <a:gd name="T76" fmla="*/ 346 w 700"/>
                  <a:gd name="T77" fmla="*/ 1015 h 1106"/>
                  <a:gd name="T78" fmla="*/ 367 w 700"/>
                  <a:gd name="T79" fmla="*/ 998 h 1106"/>
                  <a:gd name="T80" fmla="*/ 386 w 700"/>
                  <a:gd name="T81" fmla="*/ 978 h 1106"/>
                  <a:gd name="T82" fmla="*/ 403 w 700"/>
                  <a:gd name="T83" fmla="*/ 958 h 1106"/>
                  <a:gd name="T84" fmla="*/ 419 w 700"/>
                  <a:gd name="T85" fmla="*/ 936 h 1106"/>
                  <a:gd name="T86" fmla="*/ 433 w 700"/>
                  <a:gd name="T87" fmla="*/ 914 h 1106"/>
                  <a:gd name="T88" fmla="*/ 447 w 700"/>
                  <a:gd name="T89" fmla="*/ 890 h 1106"/>
                  <a:gd name="T90" fmla="*/ 458 w 700"/>
                  <a:gd name="T91" fmla="*/ 866 h 1106"/>
                  <a:gd name="T92" fmla="*/ 467 w 700"/>
                  <a:gd name="T93" fmla="*/ 841 h 1106"/>
                  <a:gd name="T94" fmla="*/ 475 w 700"/>
                  <a:gd name="T95" fmla="*/ 816 h 1106"/>
                  <a:gd name="T96" fmla="*/ 482 w 700"/>
                  <a:gd name="T97" fmla="*/ 790 h 1106"/>
                  <a:gd name="T98" fmla="*/ 487 w 700"/>
                  <a:gd name="T99" fmla="*/ 763 h 1106"/>
                  <a:gd name="T100" fmla="*/ 489 w 700"/>
                  <a:gd name="T101" fmla="*/ 736 h 1106"/>
                  <a:gd name="T102" fmla="*/ 489 w 700"/>
                  <a:gd name="T103" fmla="*/ 733 h 1106"/>
                  <a:gd name="T104" fmla="*/ 489 w 700"/>
                  <a:gd name="T105" fmla="*/ 40 h 11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00" h="1106">
                    <a:moveTo>
                      <a:pt x="489" y="40"/>
                    </a:moveTo>
                    <a:lnTo>
                      <a:pt x="699" y="40"/>
                    </a:lnTo>
                    <a:lnTo>
                      <a:pt x="699" y="0"/>
                    </a:lnTo>
                    <a:lnTo>
                      <a:pt x="439" y="0"/>
                    </a:lnTo>
                    <a:lnTo>
                      <a:pt x="439" y="733"/>
                    </a:lnTo>
                    <a:lnTo>
                      <a:pt x="439" y="749"/>
                    </a:lnTo>
                    <a:lnTo>
                      <a:pt x="437" y="773"/>
                    </a:lnTo>
                    <a:lnTo>
                      <a:pt x="433" y="798"/>
                    </a:lnTo>
                    <a:lnTo>
                      <a:pt x="427" y="821"/>
                    </a:lnTo>
                    <a:lnTo>
                      <a:pt x="420" y="844"/>
                    </a:lnTo>
                    <a:lnTo>
                      <a:pt x="411" y="866"/>
                    </a:lnTo>
                    <a:lnTo>
                      <a:pt x="401" y="888"/>
                    </a:lnTo>
                    <a:lnTo>
                      <a:pt x="388" y="908"/>
                    </a:lnTo>
                    <a:lnTo>
                      <a:pt x="374" y="928"/>
                    </a:lnTo>
                    <a:lnTo>
                      <a:pt x="359" y="947"/>
                    </a:lnTo>
                    <a:lnTo>
                      <a:pt x="342" y="965"/>
                    </a:lnTo>
                    <a:lnTo>
                      <a:pt x="324" y="981"/>
                    </a:lnTo>
                    <a:lnTo>
                      <a:pt x="304" y="996"/>
                    </a:lnTo>
                    <a:lnTo>
                      <a:pt x="285" y="1009"/>
                    </a:lnTo>
                    <a:lnTo>
                      <a:pt x="264" y="1020"/>
                    </a:lnTo>
                    <a:lnTo>
                      <a:pt x="242" y="1031"/>
                    </a:lnTo>
                    <a:lnTo>
                      <a:pt x="219" y="1039"/>
                    </a:lnTo>
                    <a:lnTo>
                      <a:pt x="195" y="1045"/>
                    </a:lnTo>
                    <a:lnTo>
                      <a:pt x="173" y="1051"/>
                    </a:lnTo>
                    <a:lnTo>
                      <a:pt x="148" y="1053"/>
                    </a:lnTo>
                    <a:lnTo>
                      <a:pt x="124" y="1055"/>
                    </a:lnTo>
                    <a:lnTo>
                      <a:pt x="0" y="1055"/>
                    </a:lnTo>
                    <a:lnTo>
                      <a:pt x="0" y="1105"/>
                    </a:lnTo>
                    <a:lnTo>
                      <a:pt x="100" y="1105"/>
                    </a:lnTo>
                    <a:lnTo>
                      <a:pt x="127" y="1104"/>
                    </a:lnTo>
                    <a:lnTo>
                      <a:pt x="154" y="1101"/>
                    </a:lnTo>
                    <a:lnTo>
                      <a:pt x="179" y="1096"/>
                    </a:lnTo>
                    <a:lnTo>
                      <a:pt x="205" y="1090"/>
                    </a:lnTo>
                    <a:lnTo>
                      <a:pt x="231" y="1081"/>
                    </a:lnTo>
                    <a:lnTo>
                      <a:pt x="256" y="1071"/>
                    </a:lnTo>
                    <a:lnTo>
                      <a:pt x="281" y="1059"/>
                    </a:lnTo>
                    <a:lnTo>
                      <a:pt x="303" y="1046"/>
                    </a:lnTo>
                    <a:lnTo>
                      <a:pt x="325" y="1031"/>
                    </a:lnTo>
                    <a:lnTo>
                      <a:pt x="346" y="1015"/>
                    </a:lnTo>
                    <a:lnTo>
                      <a:pt x="367" y="998"/>
                    </a:lnTo>
                    <a:lnTo>
                      <a:pt x="386" y="978"/>
                    </a:lnTo>
                    <a:lnTo>
                      <a:pt x="403" y="958"/>
                    </a:lnTo>
                    <a:lnTo>
                      <a:pt x="419" y="936"/>
                    </a:lnTo>
                    <a:lnTo>
                      <a:pt x="433" y="914"/>
                    </a:lnTo>
                    <a:lnTo>
                      <a:pt x="447" y="890"/>
                    </a:lnTo>
                    <a:lnTo>
                      <a:pt x="458" y="866"/>
                    </a:lnTo>
                    <a:lnTo>
                      <a:pt x="467" y="841"/>
                    </a:lnTo>
                    <a:lnTo>
                      <a:pt x="475" y="816"/>
                    </a:lnTo>
                    <a:lnTo>
                      <a:pt x="482" y="790"/>
                    </a:lnTo>
                    <a:lnTo>
                      <a:pt x="487" y="763"/>
                    </a:lnTo>
                    <a:lnTo>
                      <a:pt x="489" y="736"/>
                    </a:lnTo>
                    <a:lnTo>
                      <a:pt x="489" y="733"/>
                    </a:lnTo>
                    <a:lnTo>
                      <a:pt x="489" y="4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42004" name="Freeform 27"/>
              <p:cNvSpPr>
                <a:spLocks/>
              </p:cNvSpPr>
              <p:nvPr/>
            </p:nvSpPr>
            <p:spPr bwMode="auto">
              <a:xfrm>
                <a:off x="1272" y="1327"/>
                <a:ext cx="2199" cy="2248"/>
              </a:xfrm>
              <a:custGeom>
                <a:avLst/>
                <a:gdLst>
                  <a:gd name="T0" fmla="*/ 2198 w 2199"/>
                  <a:gd name="T1" fmla="*/ 1240 h 2248"/>
                  <a:gd name="T2" fmla="*/ 2198 w 2199"/>
                  <a:gd name="T3" fmla="*/ 2247 h 2248"/>
                  <a:gd name="T4" fmla="*/ 0 w 2199"/>
                  <a:gd name="T5" fmla="*/ 2247 h 2248"/>
                  <a:gd name="T6" fmla="*/ 0 w 2199"/>
                  <a:gd name="T7" fmla="*/ 0 h 2248"/>
                  <a:gd name="T8" fmla="*/ 2198 w 2199"/>
                  <a:gd name="T9" fmla="*/ 0 h 2248"/>
                  <a:gd name="T10" fmla="*/ 2198 w 2199"/>
                  <a:gd name="T11" fmla="*/ 584 h 2248"/>
                  <a:gd name="T12" fmla="*/ 2158 w 2199"/>
                  <a:gd name="T13" fmla="*/ 584 h 2248"/>
                  <a:gd name="T14" fmla="*/ 2158 w 2199"/>
                  <a:gd name="T15" fmla="*/ 41 h 2248"/>
                  <a:gd name="T16" fmla="*/ 41 w 2199"/>
                  <a:gd name="T17" fmla="*/ 41 h 2248"/>
                  <a:gd name="T18" fmla="*/ 41 w 2199"/>
                  <a:gd name="T19" fmla="*/ 2207 h 2248"/>
                  <a:gd name="T20" fmla="*/ 2158 w 2199"/>
                  <a:gd name="T21" fmla="*/ 2207 h 2248"/>
                  <a:gd name="T22" fmla="*/ 2158 w 2199"/>
                  <a:gd name="T23" fmla="*/ 1220 h 2248"/>
                  <a:gd name="T24" fmla="*/ 2198 w 2199"/>
                  <a:gd name="T25" fmla="*/ 1240 h 22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99" h="2248">
                    <a:moveTo>
                      <a:pt x="2198" y="1240"/>
                    </a:moveTo>
                    <a:lnTo>
                      <a:pt x="2198" y="2247"/>
                    </a:lnTo>
                    <a:lnTo>
                      <a:pt x="0" y="2247"/>
                    </a:lnTo>
                    <a:lnTo>
                      <a:pt x="0" y="0"/>
                    </a:lnTo>
                    <a:lnTo>
                      <a:pt x="2198" y="0"/>
                    </a:lnTo>
                    <a:lnTo>
                      <a:pt x="2198" y="584"/>
                    </a:lnTo>
                    <a:lnTo>
                      <a:pt x="2158" y="584"/>
                    </a:lnTo>
                    <a:lnTo>
                      <a:pt x="2158" y="41"/>
                    </a:lnTo>
                    <a:lnTo>
                      <a:pt x="41" y="41"/>
                    </a:lnTo>
                    <a:lnTo>
                      <a:pt x="41" y="2207"/>
                    </a:lnTo>
                    <a:lnTo>
                      <a:pt x="2158" y="2207"/>
                    </a:lnTo>
                    <a:lnTo>
                      <a:pt x="2158" y="1220"/>
                    </a:lnTo>
                    <a:lnTo>
                      <a:pt x="2198" y="124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grpSp>
        <p:sp>
          <p:nvSpPr>
            <p:cNvPr id="41994" name="Rectangle 28"/>
            <p:cNvSpPr>
              <a:spLocks noChangeArrowheads="1"/>
            </p:cNvSpPr>
            <p:nvPr/>
          </p:nvSpPr>
          <p:spPr bwMode="auto">
            <a:xfrm>
              <a:off x="1385" y="1462"/>
              <a:ext cx="1931" cy="2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spcBef>
                  <a:spcPct val="0"/>
                </a:spcBef>
                <a:spcAft>
                  <a:spcPct val="0"/>
                </a:spcAft>
              </a:pPr>
              <a:r>
                <a:rPr lang="en-US" altLang="en-US" sz="2800" b="1">
                  <a:solidFill>
                    <a:srgbClr val="000000"/>
                  </a:solidFill>
                </a:rPr>
                <a:t>TRANSACTION 7</a:t>
              </a:r>
            </a:p>
            <a:p>
              <a:pPr algn="ctr" fontAlgn="base">
                <a:spcBef>
                  <a:spcPct val="0"/>
                </a:spcBef>
                <a:spcAft>
                  <a:spcPct val="0"/>
                </a:spcAft>
              </a:pPr>
              <a:endParaRPr lang="en-US" altLang="en-US" sz="2800" b="1">
                <a:solidFill>
                  <a:srgbClr val="000000"/>
                </a:solidFill>
              </a:endParaRPr>
            </a:p>
            <a:p>
              <a:pPr algn="ctr" fontAlgn="base">
                <a:spcBef>
                  <a:spcPct val="0"/>
                </a:spcBef>
                <a:spcAft>
                  <a:spcPct val="0"/>
                </a:spcAft>
              </a:pPr>
              <a:endParaRPr lang="en-US" altLang="en-US" sz="2800" b="1">
                <a:solidFill>
                  <a:srgbClr val="000000"/>
                </a:solidFill>
              </a:endParaRPr>
            </a:p>
            <a:p>
              <a:pPr algn="ctr" fontAlgn="base">
                <a:spcBef>
                  <a:spcPct val="0"/>
                </a:spcBef>
                <a:spcAft>
                  <a:spcPct val="0"/>
                </a:spcAft>
              </a:pPr>
              <a:r>
                <a:rPr lang="en-US" altLang="en-US" sz="3000" b="1" i="1">
                  <a:solidFill>
                    <a:srgbClr val="CC0000"/>
                  </a:solidFill>
                </a:rPr>
                <a:t>Repaying a loan with cash</a:t>
              </a:r>
              <a:endParaRPr lang="en-US" altLang="en-US" sz="3000" b="1">
                <a:solidFill>
                  <a:srgbClr val="CC0000"/>
                </a:solidFill>
              </a:endParaRPr>
            </a:p>
            <a:p>
              <a:pPr algn="ctr" fontAlgn="base">
                <a:spcBef>
                  <a:spcPct val="0"/>
                </a:spcBef>
                <a:spcAft>
                  <a:spcPct val="0"/>
                </a:spcAft>
              </a:pPr>
              <a:r>
                <a:rPr lang="en-US" altLang="en-US" sz="3200" b="1">
                  <a:solidFill>
                    <a:srgbClr val="000000"/>
                  </a:solidFill>
                </a:rPr>
                <a:t>$50,000</a:t>
              </a:r>
            </a:p>
          </p:txBody>
        </p:sp>
      </p:grpSp>
      <p:sp>
        <p:nvSpPr>
          <p:cNvPr id="41992" name="Rectangle 29"/>
          <p:cNvSpPr>
            <a:spLocks noChangeArrowheads="1"/>
          </p:cNvSpPr>
          <p:nvPr/>
        </p:nvSpPr>
        <p:spPr bwMode="auto">
          <a:xfrm>
            <a:off x="2462213" y="95250"/>
            <a:ext cx="5470525"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lnSpc>
                <a:spcPct val="80000"/>
              </a:lnSpc>
              <a:spcBef>
                <a:spcPct val="0"/>
              </a:spcBef>
              <a:spcAft>
                <a:spcPct val="0"/>
              </a:spcAft>
            </a:pPr>
            <a:r>
              <a:rPr lang="en-US" altLang="en-US" sz="4000" b="1">
                <a:solidFill>
                  <a:srgbClr val="000099"/>
                </a:solidFill>
              </a:rPr>
              <a:t>FORMATION OF A</a:t>
            </a:r>
          </a:p>
          <a:p>
            <a:pPr algn="ctr" fontAlgn="base">
              <a:lnSpc>
                <a:spcPct val="80000"/>
              </a:lnSpc>
              <a:spcBef>
                <a:spcPct val="0"/>
              </a:spcBef>
              <a:spcAft>
                <a:spcPct val="0"/>
              </a:spcAft>
            </a:pPr>
            <a:r>
              <a:rPr lang="en-US" altLang="en-US" sz="4000" b="1">
                <a:solidFill>
                  <a:srgbClr val="000099"/>
                </a:solidFill>
              </a:rPr>
              <a:t>COMMERCIAL BANK</a:t>
            </a:r>
          </a:p>
        </p:txBody>
      </p:sp>
    </p:spTree>
    <p:extLst>
      <p:ext uri="{BB962C8B-B14F-4D97-AF65-F5344CB8AC3E}">
        <p14:creationId xmlns:p14="http://schemas.microsoft.com/office/powerpoint/2010/main" val="476662419"/>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79888"/>
                                        </p:tgtEl>
                                        <p:attrNameLst>
                                          <p:attrName>style.visibility</p:attrName>
                                        </p:attrNameLst>
                                      </p:cBhvr>
                                      <p:to>
                                        <p:strVal val="visible"/>
                                      </p:to>
                                    </p:set>
                                    <p:anim calcmode="lin" valueType="num">
                                      <p:cBhvr additive="base">
                                        <p:cTn id="7" dur="500" fill="hold"/>
                                        <p:tgtEl>
                                          <p:spTgt spid="79888"/>
                                        </p:tgtEl>
                                        <p:attrNameLst>
                                          <p:attrName>ppt_x</p:attrName>
                                        </p:attrNameLst>
                                      </p:cBhvr>
                                      <p:tavLst>
                                        <p:tav tm="0">
                                          <p:val>
                                            <p:strVal val="1+#ppt_w/2"/>
                                          </p:val>
                                        </p:tav>
                                        <p:tav tm="100000">
                                          <p:val>
                                            <p:strVal val="#ppt_x"/>
                                          </p:val>
                                        </p:tav>
                                      </p:tavLst>
                                    </p:anim>
                                    <p:anim calcmode="lin" valueType="num">
                                      <p:cBhvr additive="base">
                                        <p:cTn id="8" dur="500" fill="hold"/>
                                        <p:tgtEl>
                                          <p:spTgt spid="798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2"/>
          <p:cNvGrpSpPr>
            <a:grpSpLocks/>
          </p:cNvGrpSpPr>
          <p:nvPr/>
        </p:nvGrpSpPr>
        <p:grpSpPr bwMode="auto">
          <a:xfrm>
            <a:off x="1833563" y="1665288"/>
            <a:ext cx="6954837" cy="3743325"/>
            <a:chOff x="488" y="977"/>
            <a:chExt cx="4784" cy="2358"/>
          </a:xfrm>
        </p:grpSpPr>
        <p:sp>
          <p:nvSpPr>
            <p:cNvPr id="43022" name="Line 3"/>
            <p:cNvSpPr>
              <a:spLocks noChangeShapeType="1"/>
            </p:cNvSpPr>
            <p:nvPr/>
          </p:nvSpPr>
          <p:spPr bwMode="auto">
            <a:xfrm>
              <a:off x="488" y="977"/>
              <a:ext cx="478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sp>
          <p:nvSpPr>
            <p:cNvPr id="43023" name="Line 4"/>
            <p:cNvSpPr>
              <a:spLocks noChangeShapeType="1"/>
            </p:cNvSpPr>
            <p:nvPr/>
          </p:nvSpPr>
          <p:spPr bwMode="auto">
            <a:xfrm>
              <a:off x="2884" y="985"/>
              <a:ext cx="0" cy="23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grpSp>
      <p:sp>
        <p:nvSpPr>
          <p:cNvPr id="80901" name="Rectangle 5"/>
          <p:cNvSpPr>
            <a:spLocks noChangeArrowheads="1"/>
          </p:cNvSpPr>
          <p:nvPr/>
        </p:nvSpPr>
        <p:spPr bwMode="auto">
          <a:xfrm>
            <a:off x="1760538" y="1808163"/>
            <a:ext cx="3332162" cy="109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200" b="1">
                <a:solidFill>
                  <a:srgbClr val="000000"/>
                </a:solidFill>
              </a:rPr>
              <a:t>Reserves	   $</a:t>
            </a:r>
            <a:r>
              <a:rPr lang="en-US" altLang="en-US" sz="2200" b="1">
                <a:solidFill>
                  <a:srgbClr val="FF6600"/>
                </a:solidFill>
              </a:rPr>
              <a:t> </a:t>
            </a:r>
            <a:r>
              <a:rPr lang="en-US" altLang="en-US" sz="2200" b="1">
                <a:solidFill>
                  <a:srgbClr val="000000"/>
                </a:solidFill>
              </a:rPr>
              <a:t>10,000</a:t>
            </a:r>
          </a:p>
          <a:p>
            <a:pPr fontAlgn="base">
              <a:spcBef>
                <a:spcPct val="0"/>
              </a:spcBef>
              <a:spcAft>
                <a:spcPct val="0"/>
              </a:spcAft>
            </a:pPr>
            <a:r>
              <a:rPr lang="en-US" altLang="en-US" sz="2200" b="1">
                <a:solidFill>
                  <a:srgbClr val="000000"/>
                </a:solidFill>
              </a:rPr>
              <a:t>Loans		               </a:t>
            </a:r>
            <a:r>
              <a:rPr lang="en-US" altLang="en-US" sz="2200" b="1">
                <a:solidFill>
                  <a:srgbClr val="CC0000"/>
                </a:solidFill>
              </a:rPr>
              <a:t>0</a:t>
            </a:r>
          </a:p>
          <a:p>
            <a:pPr fontAlgn="base">
              <a:spcBef>
                <a:spcPct val="0"/>
              </a:spcBef>
              <a:spcAft>
                <a:spcPct val="0"/>
              </a:spcAft>
            </a:pPr>
            <a:r>
              <a:rPr lang="en-US" altLang="en-US" sz="2200" b="1">
                <a:solidFill>
                  <a:srgbClr val="000000"/>
                </a:solidFill>
              </a:rPr>
              <a:t>Property</a:t>
            </a:r>
            <a:r>
              <a:rPr lang="en-US" altLang="en-US" sz="2200" b="1">
                <a:solidFill>
                  <a:srgbClr val="FF6600"/>
                </a:solidFill>
              </a:rPr>
              <a:t>	    </a:t>
            </a:r>
            <a:r>
              <a:rPr lang="en-US" altLang="en-US" sz="2200" b="1">
                <a:solidFill>
                  <a:srgbClr val="000000"/>
                </a:solidFill>
              </a:rPr>
              <a:t>240,000</a:t>
            </a:r>
          </a:p>
        </p:txBody>
      </p:sp>
      <p:sp>
        <p:nvSpPr>
          <p:cNvPr id="80902" name="Rectangle 6"/>
          <p:cNvSpPr>
            <a:spLocks noChangeArrowheads="1"/>
          </p:cNvSpPr>
          <p:nvPr/>
        </p:nvSpPr>
        <p:spPr bwMode="auto">
          <a:xfrm>
            <a:off x="5267325" y="1808163"/>
            <a:ext cx="3587750" cy="109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200" b="1">
                <a:solidFill>
                  <a:srgbClr val="000000"/>
                </a:solidFill>
              </a:rPr>
              <a:t>Checkable </a:t>
            </a:r>
          </a:p>
          <a:p>
            <a:pPr fontAlgn="base">
              <a:spcBef>
                <a:spcPct val="0"/>
              </a:spcBef>
              <a:spcAft>
                <a:spcPct val="0"/>
              </a:spcAft>
            </a:pPr>
            <a:r>
              <a:rPr lang="en-US" altLang="en-US" sz="2200" b="1">
                <a:solidFill>
                  <a:srgbClr val="000000"/>
                </a:solidFill>
              </a:rPr>
              <a:t>  Deposits	     </a:t>
            </a:r>
            <a:r>
              <a:rPr lang="en-US" altLang="en-US" sz="2200" b="1">
                <a:solidFill>
                  <a:srgbClr val="CC0000"/>
                </a:solidFill>
              </a:rPr>
              <a:t>$           0</a:t>
            </a:r>
          </a:p>
          <a:p>
            <a:pPr fontAlgn="base">
              <a:spcBef>
                <a:spcPct val="0"/>
              </a:spcBef>
              <a:spcAft>
                <a:spcPct val="0"/>
              </a:spcAft>
            </a:pPr>
            <a:r>
              <a:rPr lang="en-US" altLang="en-US" sz="2200" b="1">
                <a:solidFill>
                  <a:srgbClr val="000000"/>
                </a:solidFill>
              </a:rPr>
              <a:t>Capital Stock        250,000</a:t>
            </a:r>
          </a:p>
        </p:txBody>
      </p:sp>
      <p:sp>
        <p:nvSpPr>
          <p:cNvPr id="43013" name="Rectangle 7"/>
          <p:cNvSpPr>
            <a:spLocks noChangeArrowheads="1"/>
          </p:cNvSpPr>
          <p:nvPr/>
        </p:nvSpPr>
        <p:spPr bwMode="auto">
          <a:xfrm>
            <a:off x="2462213" y="95250"/>
            <a:ext cx="5470525"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lnSpc>
                <a:spcPct val="80000"/>
              </a:lnSpc>
              <a:spcBef>
                <a:spcPct val="0"/>
              </a:spcBef>
              <a:spcAft>
                <a:spcPct val="0"/>
              </a:spcAft>
            </a:pPr>
            <a:r>
              <a:rPr lang="en-US" altLang="en-US" sz="4000" b="1">
                <a:solidFill>
                  <a:srgbClr val="000099"/>
                </a:solidFill>
              </a:rPr>
              <a:t>FORMATION OF A</a:t>
            </a:r>
          </a:p>
          <a:p>
            <a:pPr algn="ctr" fontAlgn="base">
              <a:lnSpc>
                <a:spcPct val="80000"/>
              </a:lnSpc>
              <a:spcBef>
                <a:spcPct val="0"/>
              </a:spcBef>
              <a:spcAft>
                <a:spcPct val="0"/>
              </a:spcAft>
            </a:pPr>
            <a:r>
              <a:rPr lang="en-US" altLang="en-US" sz="4000" b="1">
                <a:solidFill>
                  <a:srgbClr val="000099"/>
                </a:solidFill>
              </a:rPr>
              <a:t>COMMERCIAL BANK</a:t>
            </a:r>
          </a:p>
        </p:txBody>
      </p:sp>
      <p:sp>
        <p:nvSpPr>
          <p:cNvPr id="43014" name="Rectangle 8"/>
          <p:cNvSpPr>
            <a:spLocks noChangeArrowheads="1"/>
          </p:cNvSpPr>
          <p:nvPr/>
        </p:nvSpPr>
        <p:spPr bwMode="auto">
          <a:xfrm>
            <a:off x="1733550" y="1304925"/>
            <a:ext cx="12001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000" b="1">
                <a:solidFill>
                  <a:srgbClr val="000000"/>
                </a:solidFill>
              </a:rPr>
              <a:t>ASSETS</a:t>
            </a:r>
          </a:p>
        </p:txBody>
      </p:sp>
      <p:sp>
        <p:nvSpPr>
          <p:cNvPr id="43015" name="Rectangle 9"/>
          <p:cNvSpPr>
            <a:spLocks noChangeArrowheads="1"/>
          </p:cNvSpPr>
          <p:nvPr/>
        </p:nvSpPr>
        <p:spPr bwMode="auto">
          <a:xfrm>
            <a:off x="6632575" y="1000125"/>
            <a:ext cx="22574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fontAlgn="base">
              <a:spcBef>
                <a:spcPct val="0"/>
              </a:spcBef>
              <a:spcAft>
                <a:spcPct val="0"/>
              </a:spcAft>
            </a:pPr>
            <a:r>
              <a:rPr lang="en-US" altLang="en-US" sz="2000" b="1">
                <a:solidFill>
                  <a:srgbClr val="000000"/>
                </a:solidFill>
              </a:rPr>
              <a:t>LIABILITIES AND</a:t>
            </a:r>
          </a:p>
          <a:p>
            <a:pPr algn="r" fontAlgn="base">
              <a:spcBef>
                <a:spcPct val="0"/>
              </a:spcBef>
              <a:spcAft>
                <a:spcPct val="0"/>
              </a:spcAft>
            </a:pPr>
            <a:r>
              <a:rPr lang="en-US" altLang="en-US" sz="2000" b="1">
                <a:solidFill>
                  <a:srgbClr val="000000"/>
                </a:solidFill>
              </a:rPr>
              <a:t>NET WORTH</a:t>
            </a:r>
          </a:p>
        </p:txBody>
      </p:sp>
      <p:grpSp>
        <p:nvGrpSpPr>
          <p:cNvPr id="80926" name="Group 30"/>
          <p:cNvGrpSpPr>
            <a:grpSpLocks/>
          </p:cNvGrpSpPr>
          <p:nvPr/>
        </p:nvGrpSpPr>
        <p:grpSpPr bwMode="auto">
          <a:xfrm>
            <a:off x="4846638" y="2468563"/>
            <a:ext cx="3657600" cy="2103437"/>
            <a:chOff x="3053" y="1555"/>
            <a:chExt cx="2304" cy="1325"/>
          </a:xfrm>
        </p:grpSpPr>
        <p:sp>
          <p:nvSpPr>
            <p:cNvPr id="43020" name="Line 27"/>
            <p:cNvSpPr>
              <a:spLocks noChangeShapeType="1"/>
            </p:cNvSpPr>
            <p:nvPr/>
          </p:nvSpPr>
          <p:spPr bwMode="auto">
            <a:xfrm flipV="1">
              <a:off x="4361" y="1555"/>
              <a:ext cx="996" cy="1317"/>
            </a:xfrm>
            <a:prstGeom prst="line">
              <a:avLst/>
            </a:prstGeom>
            <a:noFill/>
            <a:ln w="571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43021" name="Line 28"/>
            <p:cNvSpPr>
              <a:spLocks noChangeShapeType="1"/>
            </p:cNvSpPr>
            <p:nvPr/>
          </p:nvSpPr>
          <p:spPr bwMode="auto">
            <a:xfrm flipH="1" flipV="1">
              <a:off x="3053" y="1581"/>
              <a:ext cx="173" cy="1299"/>
            </a:xfrm>
            <a:prstGeom prst="line">
              <a:avLst/>
            </a:prstGeom>
            <a:noFill/>
            <a:ln w="571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grpSp>
      <p:grpSp>
        <p:nvGrpSpPr>
          <p:cNvPr id="80921" name="Group 25"/>
          <p:cNvGrpSpPr>
            <a:grpSpLocks/>
          </p:cNvGrpSpPr>
          <p:nvPr/>
        </p:nvGrpSpPr>
        <p:grpSpPr bwMode="auto">
          <a:xfrm>
            <a:off x="2230438" y="4406900"/>
            <a:ext cx="6154737" cy="2078038"/>
            <a:chOff x="1501" y="2776"/>
            <a:chExt cx="3877" cy="1309"/>
          </a:xfrm>
        </p:grpSpPr>
        <p:sp>
          <p:nvSpPr>
            <p:cNvPr id="43018" name="Rectangle 23"/>
            <p:cNvSpPr>
              <a:spLocks noChangeArrowheads="1"/>
            </p:cNvSpPr>
            <p:nvPr/>
          </p:nvSpPr>
          <p:spPr bwMode="auto">
            <a:xfrm>
              <a:off x="1501" y="2776"/>
              <a:ext cx="3877" cy="1309"/>
            </a:xfrm>
            <a:prstGeom prst="rect">
              <a:avLst/>
            </a:prstGeom>
            <a:gradFill rotWithShape="1">
              <a:gsLst>
                <a:gs pos="0">
                  <a:srgbClr val="FFFFFF"/>
                </a:gs>
                <a:gs pos="100000">
                  <a:schemeClr val="folHlink"/>
                </a:gs>
              </a:gsLst>
              <a:path path="shape">
                <a:fillToRect l="50000" t="50000" r="50000" b="50000"/>
              </a:path>
            </a:gradFill>
            <a:ln w="127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fontAlgn="base" hangingPunct="1">
                <a:spcBef>
                  <a:spcPct val="0"/>
                </a:spcBef>
                <a:spcAft>
                  <a:spcPct val="0"/>
                </a:spcAft>
              </a:pPr>
              <a:endParaRPr lang="en-US" altLang="en-US">
                <a:solidFill>
                  <a:srgbClr val="FF6600"/>
                </a:solidFill>
              </a:endParaRPr>
            </a:p>
          </p:txBody>
        </p:sp>
        <p:sp>
          <p:nvSpPr>
            <p:cNvPr id="43019" name="Rectangle 24"/>
            <p:cNvSpPr>
              <a:spLocks noChangeArrowheads="1"/>
            </p:cNvSpPr>
            <p:nvPr/>
          </p:nvSpPr>
          <p:spPr bwMode="auto">
            <a:xfrm>
              <a:off x="1693" y="3055"/>
              <a:ext cx="3506"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spcBef>
                  <a:spcPct val="0"/>
                </a:spcBef>
                <a:spcAft>
                  <a:spcPct val="0"/>
                </a:spcAft>
              </a:pPr>
              <a:r>
                <a:rPr lang="en-US" altLang="en-US" sz="3600" b="1" i="1">
                  <a:solidFill>
                    <a:srgbClr val="000000"/>
                  </a:solidFill>
                </a:rPr>
                <a:t>$50,000 in money supply</a:t>
              </a:r>
            </a:p>
            <a:p>
              <a:pPr algn="ctr" fontAlgn="base">
                <a:spcBef>
                  <a:spcPct val="0"/>
                </a:spcBef>
                <a:spcAft>
                  <a:spcPct val="0"/>
                </a:spcAft>
              </a:pPr>
              <a:r>
                <a:rPr lang="en-US" altLang="en-US" sz="3600" b="1" i="1">
                  <a:solidFill>
                    <a:srgbClr val="000000"/>
                  </a:solidFill>
                </a:rPr>
                <a:t>is destroyed!</a:t>
              </a:r>
            </a:p>
          </p:txBody>
        </p:sp>
      </p:grpSp>
    </p:spTree>
    <p:extLst>
      <p:ext uri="{BB962C8B-B14F-4D97-AF65-F5344CB8AC3E}">
        <p14:creationId xmlns:p14="http://schemas.microsoft.com/office/powerpoint/2010/main" val="90576245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901"/>
                                        </p:tgtEl>
                                        <p:attrNameLst>
                                          <p:attrName>style.visibility</p:attrName>
                                        </p:attrNameLst>
                                      </p:cBhvr>
                                      <p:to>
                                        <p:strVal val="visible"/>
                                      </p:to>
                                    </p:set>
                                    <p:animEffect transition="in" filter="wipe(left)">
                                      <p:cBhvr>
                                        <p:cTn id="7" dur="500"/>
                                        <p:tgtEl>
                                          <p:spTgt spid="8090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0902"/>
                                        </p:tgtEl>
                                        <p:attrNameLst>
                                          <p:attrName>style.visibility</p:attrName>
                                        </p:attrNameLst>
                                      </p:cBhvr>
                                      <p:to>
                                        <p:strVal val="visible"/>
                                      </p:to>
                                    </p:set>
                                    <p:animEffect transition="in" filter="wipe(left)">
                                      <p:cBhvr>
                                        <p:cTn id="11" dur="500"/>
                                        <p:tgtEl>
                                          <p:spTgt spid="80902"/>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80921"/>
                                        </p:tgtEl>
                                        <p:attrNameLst>
                                          <p:attrName>style.visibility</p:attrName>
                                        </p:attrNameLst>
                                      </p:cBhvr>
                                      <p:to>
                                        <p:strVal val="visible"/>
                                      </p:to>
                                    </p:set>
                                    <p:animEffect transition="in" filter="dissolve">
                                      <p:cBhvr>
                                        <p:cTn id="15" dur="500"/>
                                        <p:tgtEl>
                                          <p:spTgt spid="80921"/>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80926"/>
                                        </p:tgtEl>
                                        <p:attrNameLst>
                                          <p:attrName>style.visibility</p:attrName>
                                        </p:attrNameLst>
                                      </p:cBhvr>
                                      <p:to>
                                        <p:strVal val="visible"/>
                                      </p:to>
                                    </p:set>
                                    <p:animEffect transition="in" filter="wipe(down)">
                                      <p:cBhvr>
                                        <p:cTn id="19" dur="500"/>
                                        <p:tgtEl>
                                          <p:spTgt spid="80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autoUpdateAnimBg="0"/>
      <p:bldP spid="80902"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2"/>
          <p:cNvGrpSpPr>
            <a:grpSpLocks/>
          </p:cNvGrpSpPr>
          <p:nvPr/>
        </p:nvGrpSpPr>
        <p:grpSpPr bwMode="auto">
          <a:xfrm>
            <a:off x="1833563" y="1665288"/>
            <a:ext cx="6954837" cy="3743325"/>
            <a:chOff x="488" y="977"/>
            <a:chExt cx="4784" cy="2358"/>
          </a:xfrm>
        </p:grpSpPr>
        <p:sp>
          <p:nvSpPr>
            <p:cNvPr id="44044" name="Line 3"/>
            <p:cNvSpPr>
              <a:spLocks noChangeShapeType="1"/>
            </p:cNvSpPr>
            <p:nvPr/>
          </p:nvSpPr>
          <p:spPr bwMode="auto">
            <a:xfrm>
              <a:off x="488" y="977"/>
              <a:ext cx="478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sp>
          <p:nvSpPr>
            <p:cNvPr id="44045" name="Line 4"/>
            <p:cNvSpPr>
              <a:spLocks noChangeShapeType="1"/>
            </p:cNvSpPr>
            <p:nvPr/>
          </p:nvSpPr>
          <p:spPr bwMode="auto">
            <a:xfrm>
              <a:off x="2884" y="985"/>
              <a:ext cx="0" cy="23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grpSp>
      <p:sp>
        <p:nvSpPr>
          <p:cNvPr id="44035" name="Rectangle 5"/>
          <p:cNvSpPr>
            <a:spLocks noChangeArrowheads="1"/>
          </p:cNvSpPr>
          <p:nvPr/>
        </p:nvSpPr>
        <p:spPr bwMode="auto">
          <a:xfrm>
            <a:off x="1760538" y="1808163"/>
            <a:ext cx="3332162" cy="109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200" b="1">
                <a:solidFill>
                  <a:srgbClr val="000000"/>
                </a:solidFill>
              </a:rPr>
              <a:t>Reserves	 $ </a:t>
            </a:r>
            <a:r>
              <a:rPr lang="en-US" altLang="en-US" sz="2200" b="1">
                <a:solidFill>
                  <a:srgbClr val="FF6600"/>
                </a:solidFill>
              </a:rPr>
              <a:t>  </a:t>
            </a:r>
            <a:r>
              <a:rPr lang="en-US" altLang="en-US" sz="2200" b="1">
                <a:solidFill>
                  <a:srgbClr val="000000"/>
                </a:solidFill>
              </a:rPr>
              <a:t>60,000</a:t>
            </a:r>
          </a:p>
          <a:p>
            <a:pPr fontAlgn="base">
              <a:spcBef>
                <a:spcPct val="0"/>
              </a:spcBef>
              <a:spcAft>
                <a:spcPct val="0"/>
              </a:spcAft>
            </a:pPr>
            <a:r>
              <a:rPr lang="en-US" altLang="en-US" sz="2200" b="1">
                <a:solidFill>
                  <a:srgbClr val="000000"/>
                </a:solidFill>
              </a:rPr>
              <a:t>Securities	     </a:t>
            </a:r>
            <a:r>
              <a:rPr lang="en-US" altLang="en-US" sz="2200" b="1">
                <a:solidFill>
                  <a:srgbClr val="CC0000"/>
                </a:solidFill>
              </a:rPr>
              <a:t> 50,000</a:t>
            </a:r>
          </a:p>
          <a:p>
            <a:pPr fontAlgn="base">
              <a:spcBef>
                <a:spcPct val="0"/>
              </a:spcBef>
              <a:spcAft>
                <a:spcPct val="0"/>
              </a:spcAft>
            </a:pPr>
            <a:r>
              <a:rPr lang="en-US" altLang="en-US" sz="2200" b="1">
                <a:solidFill>
                  <a:srgbClr val="000000"/>
                </a:solidFill>
              </a:rPr>
              <a:t>Property</a:t>
            </a:r>
            <a:r>
              <a:rPr lang="en-US" altLang="en-US" sz="2200" b="1">
                <a:solidFill>
                  <a:srgbClr val="FF6600"/>
                </a:solidFill>
              </a:rPr>
              <a:t>	    </a:t>
            </a:r>
            <a:r>
              <a:rPr lang="en-US" altLang="en-US" sz="2200" b="1">
                <a:solidFill>
                  <a:srgbClr val="000000"/>
                </a:solidFill>
              </a:rPr>
              <a:t>240,000</a:t>
            </a:r>
          </a:p>
        </p:txBody>
      </p:sp>
      <p:sp>
        <p:nvSpPr>
          <p:cNvPr id="44036" name="Rectangle 6"/>
          <p:cNvSpPr>
            <a:spLocks noChangeArrowheads="1"/>
          </p:cNvSpPr>
          <p:nvPr/>
        </p:nvSpPr>
        <p:spPr bwMode="auto">
          <a:xfrm>
            <a:off x="5267325" y="1808163"/>
            <a:ext cx="3587750" cy="109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200" b="1">
                <a:solidFill>
                  <a:srgbClr val="000000"/>
                </a:solidFill>
              </a:rPr>
              <a:t>Checkable </a:t>
            </a:r>
          </a:p>
          <a:p>
            <a:pPr fontAlgn="base">
              <a:spcBef>
                <a:spcPct val="0"/>
              </a:spcBef>
              <a:spcAft>
                <a:spcPct val="0"/>
              </a:spcAft>
            </a:pPr>
            <a:r>
              <a:rPr lang="en-US" altLang="en-US" sz="2200" b="1">
                <a:solidFill>
                  <a:srgbClr val="000000"/>
                </a:solidFill>
              </a:rPr>
              <a:t>  Deposits	     </a:t>
            </a:r>
            <a:r>
              <a:rPr lang="en-US" altLang="en-US" sz="2200" b="1">
                <a:solidFill>
                  <a:srgbClr val="CC0000"/>
                </a:solidFill>
              </a:rPr>
              <a:t>$100,000</a:t>
            </a:r>
          </a:p>
          <a:p>
            <a:pPr fontAlgn="base">
              <a:spcBef>
                <a:spcPct val="0"/>
              </a:spcBef>
              <a:spcAft>
                <a:spcPct val="0"/>
              </a:spcAft>
            </a:pPr>
            <a:r>
              <a:rPr lang="en-US" altLang="en-US" sz="2200" b="1">
                <a:solidFill>
                  <a:srgbClr val="000000"/>
                </a:solidFill>
              </a:rPr>
              <a:t>Capital Stock        250,000</a:t>
            </a:r>
          </a:p>
        </p:txBody>
      </p:sp>
      <p:sp>
        <p:nvSpPr>
          <p:cNvPr id="44037" name="Rectangle 7"/>
          <p:cNvSpPr>
            <a:spLocks noChangeArrowheads="1"/>
          </p:cNvSpPr>
          <p:nvPr/>
        </p:nvSpPr>
        <p:spPr bwMode="auto">
          <a:xfrm>
            <a:off x="2462213" y="95250"/>
            <a:ext cx="5470525"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lnSpc>
                <a:spcPct val="80000"/>
              </a:lnSpc>
              <a:spcBef>
                <a:spcPct val="0"/>
              </a:spcBef>
              <a:spcAft>
                <a:spcPct val="0"/>
              </a:spcAft>
            </a:pPr>
            <a:r>
              <a:rPr lang="en-US" altLang="en-US" sz="4000" b="1">
                <a:solidFill>
                  <a:srgbClr val="000099"/>
                </a:solidFill>
              </a:rPr>
              <a:t>FORMATION OF A</a:t>
            </a:r>
          </a:p>
          <a:p>
            <a:pPr algn="ctr" fontAlgn="base">
              <a:lnSpc>
                <a:spcPct val="80000"/>
              </a:lnSpc>
              <a:spcBef>
                <a:spcPct val="0"/>
              </a:spcBef>
              <a:spcAft>
                <a:spcPct val="0"/>
              </a:spcAft>
            </a:pPr>
            <a:r>
              <a:rPr lang="en-US" altLang="en-US" sz="4000" b="1">
                <a:solidFill>
                  <a:srgbClr val="000099"/>
                </a:solidFill>
              </a:rPr>
              <a:t>COMMERCIAL BANK</a:t>
            </a:r>
          </a:p>
        </p:txBody>
      </p:sp>
      <p:sp>
        <p:nvSpPr>
          <p:cNvPr id="44038" name="Rectangle 8"/>
          <p:cNvSpPr>
            <a:spLocks noChangeArrowheads="1"/>
          </p:cNvSpPr>
          <p:nvPr/>
        </p:nvSpPr>
        <p:spPr bwMode="auto">
          <a:xfrm>
            <a:off x="1733550" y="1304925"/>
            <a:ext cx="12001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000" b="1">
                <a:solidFill>
                  <a:srgbClr val="000000"/>
                </a:solidFill>
              </a:rPr>
              <a:t>ASSETS</a:t>
            </a:r>
          </a:p>
        </p:txBody>
      </p:sp>
      <p:sp>
        <p:nvSpPr>
          <p:cNvPr id="44039" name="Rectangle 9"/>
          <p:cNvSpPr>
            <a:spLocks noChangeArrowheads="1"/>
          </p:cNvSpPr>
          <p:nvPr/>
        </p:nvSpPr>
        <p:spPr bwMode="auto">
          <a:xfrm>
            <a:off x="6632575" y="1000125"/>
            <a:ext cx="22574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fontAlgn="base">
              <a:spcBef>
                <a:spcPct val="0"/>
              </a:spcBef>
              <a:spcAft>
                <a:spcPct val="0"/>
              </a:spcAft>
            </a:pPr>
            <a:r>
              <a:rPr lang="en-US" altLang="en-US" sz="2000" b="1">
                <a:solidFill>
                  <a:srgbClr val="000000"/>
                </a:solidFill>
              </a:rPr>
              <a:t>LIABILITIES AND</a:t>
            </a:r>
          </a:p>
          <a:p>
            <a:pPr algn="r" fontAlgn="base">
              <a:spcBef>
                <a:spcPct val="0"/>
              </a:spcBef>
              <a:spcAft>
                <a:spcPct val="0"/>
              </a:spcAft>
            </a:pPr>
            <a:r>
              <a:rPr lang="en-US" altLang="en-US" sz="2000" b="1">
                <a:solidFill>
                  <a:srgbClr val="000000"/>
                </a:solidFill>
              </a:rPr>
              <a:t>NET WORTH</a:t>
            </a:r>
          </a:p>
        </p:txBody>
      </p:sp>
      <p:sp>
        <p:nvSpPr>
          <p:cNvPr id="82967" name="Rectangle 23"/>
          <p:cNvSpPr>
            <a:spLocks noChangeArrowheads="1"/>
          </p:cNvSpPr>
          <p:nvPr/>
        </p:nvSpPr>
        <p:spPr bwMode="auto">
          <a:xfrm>
            <a:off x="1931988" y="4406900"/>
            <a:ext cx="6846887" cy="2078038"/>
          </a:xfrm>
          <a:prstGeom prst="rect">
            <a:avLst/>
          </a:prstGeom>
          <a:gradFill rotWithShape="1">
            <a:gsLst>
              <a:gs pos="0">
                <a:srgbClr val="FFFFFF"/>
              </a:gs>
              <a:gs pos="100000">
                <a:schemeClr val="folHlink"/>
              </a:gs>
            </a:gsLst>
            <a:path path="shape">
              <a:fillToRect l="50000" t="50000" r="50000" b="50000"/>
            </a:path>
          </a:gradFill>
          <a:ln w="127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82968" name="Rectangle 24"/>
          <p:cNvSpPr>
            <a:spLocks noChangeArrowheads="1"/>
          </p:cNvSpPr>
          <p:nvPr/>
        </p:nvSpPr>
        <p:spPr bwMode="auto">
          <a:xfrm>
            <a:off x="2090738" y="4406900"/>
            <a:ext cx="6630987"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spcBef>
                <a:spcPct val="0"/>
              </a:spcBef>
              <a:spcAft>
                <a:spcPct val="0"/>
              </a:spcAft>
            </a:pPr>
            <a:r>
              <a:rPr lang="en-US" altLang="en-US" sz="2800" b="1">
                <a:solidFill>
                  <a:srgbClr val="000000"/>
                </a:solidFill>
              </a:rPr>
              <a:t>Bankers pursue two conflicting goals:</a:t>
            </a:r>
          </a:p>
          <a:p>
            <a:pPr algn="ctr" fontAlgn="base">
              <a:spcBef>
                <a:spcPct val="0"/>
              </a:spcBef>
              <a:spcAft>
                <a:spcPct val="0"/>
              </a:spcAft>
            </a:pPr>
            <a:r>
              <a:rPr lang="en-US" altLang="en-US" sz="2800" b="1" i="1">
                <a:solidFill>
                  <a:srgbClr val="000099"/>
                </a:solidFill>
              </a:rPr>
              <a:t>Profits and Liquidity</a:t>
            </a:r>
          </a:p>
        </p:txBody>
      </p:sp>
      <p:sp>
        <p:nvSpPr>
          <p:cNvPr id="82969" name="Rectangle 25"/>
          <p:cNvSpPr>
            <a:spLocks noChangeArrowheads="1"/>
          </p:cNvSpPr>
          <p:nvPr/>
        </p:nvSpPr>
        <p:spPr bwMode="auto">
          <a:xfrm>
            <a:off x="2159000" y="5167313"/>
            <a:ext cx="6481763"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4400">
                <a:solidFill>
                  <a:srgbClr val="CC0000"/>
                </a:solidFill>
                <a:latin typeface="Brush Script MT" pitchFamily="66" charset="0"/>
              </a:rPr>
              <a:t>Use of Federal Funds Market</a:t>
            </a:r>
          </a:p>
        </p:txBody>
      </p:sp>
      <p:sp>
        <p:nvSpPr>
          <p:cNvPr id="82970" name="Rectangle 26"/>
          <p:cNvSpPr>
            <a:spLocks noChangeArrowheads="1"/>
          </p:cNvSpPr>
          <p:nvPr/>
        </p:nvSpPr>
        <p:spPr bwMode="auto">
          <a:xfrm>
            <a:off x="2159000" y="5738813"/>
            <a:ext cx="6481763"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4400">
                <a:solidFill>
                  <a:srgbClr val="CC0000"/>
                </a:solidFill>
                <a:latin typeface="Brush Script MT" pitchFamily="66" charset="0"/>
              </a:rPr>
              <a:t>Federal Funds Rate</a:t>
            </a:r>
          </a:p>
        </p:txBody>
      </p:sp>
    </p:spTree>
    <p:extLst>
      <p:ext uri="{BB962C8B-B14F-4D97-AF65-F5344CB8AC3E}">
        <p14:creationId xmlns:p14="http://schemas.microsoft.com/office/powerpoint/2010/main" val="169685586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2967"/>
                                        </p:tgtEl>
                                        <p:attrNameLst>
                                          <p:attrName>style.visibility</p:attrName>
                                        </p:attrNameLst>
                                      </p:cBhvr>
                                      <p:to>
                                        <p:strVal val="visible"/>
                                      </p:to>
                                    </p:set>
                                    <p:animEffect transition="in" filter="dissolve">
                                      <p:cBhvr>
                                        <p:cTn id="7" dur="500"/>
                                        <p:tgtEl>
                                          <p:spTgt spid="8296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2968"/>
                                        </p:tgtEl>
                                        <p:attrNameLst>
                                          <p:attrName>style.visibility</p:attrName>
                                        </p:attrNameLst>
                                      </p:cBhvr>
                                      <p:to>
                                        <p:strVal val="visible"/>
                                      </p:to>
                                    </p:set>
                                    <p:animEffect transition="in" filter="wipe(left)">
                                      <p:cBhvr>
                                        <p:cTn id="11" dur="500"/>
                                        <p:tgtEl>
                                          <p:spTgt spid="8296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2969"/>
                                        </p:tgtEl>
                                        <p:attrNameLst>
                                          <p:attrName>style.visibility</p:attrName>
                                        </p:attrNameLst>
                                      </p:cBhvr>
                                      <p:to>
                                        <p:strVal val="visible"/>
                                      </p:to>
                                    </p:set>
                                    <p:animEffect transition="in" filter="wipe(left)">
                                      <p:cBhvr>
                                        <p:cTn id="16" dur="500"/>
                                        <p:tgtEl>
                                          <p:spTgt spid="82969"/>
                                        </p:tgtEl>
                                      </p:cBhvr>
                                    </p:animEffect>
                                  </p:childTnLst>
                                  <p:subTnLst>
                                    <p:animClr clrSpc="rgb" dir="cw">
                                      <p:cBhvr override="childStyle">
                                        <p:cTn dur="1" fill="hold" display="0" masterRel="nextClick" afterEffect="1"/>
                                        <p:tgtEl>
                                          <p:spTgt spid="82969"/>
                                        </p:tgtEl>
                                        <p:attrNameLst>
                                          <p:attrName>ppt_c</p:attrName>
                                        </p:attrNameLst>
                                      </p:cBhvr>
                                      <p:to>
                                        <a:schemeClr val="tx1"/>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2970"/>
                                        </p:tgtEl>
                                        <p:attrNameLst>
                                          <p:attrName>style.visibility</p:attrName>
                                        </p:attrNameLst>
                                      </p:cBhvr>
                                      <p:to>
                                        <p:strVal val="visible"/>
                                      </p:to>
                                    </p:set>
                                    <p:animEffect transition="in" filter="wipe(left)">
                                      <p:cBhvr>
                                        <p:cTn id="21" dur="500"/>
                                        <p:tgtEl>
                                          <p:spTgt spid="82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67" grpId="0" animBg="1"/>
      <p:bldP spid="82968" grpId="0" autoUpdateAnimBg="0"/>
      <p:bldP spid="82969" grpId="0" autoUpdateAnimBg="0"/>
      <p:bldP spid="82970"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15" name="Rectangle 31"/>
          <p:cNvSpPr>
            <a:spLocks noChangeArrowheads="1"/>
          </p:cNvSpPr>
          <p:nvPr/>
        </p:nvSpPr>
        <p:spPr bwMode="auto">
          <a:xfrm>
            <a:off x="1881188" y="2254250"/>
            <a:ext cx="7027862" cy="287338"/>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42014" name="Rectangle 30"/>
          <p:cNvSpPr>
            <a:spLocks noChangeArrowheads="1"/>
          </p:cNvSpPr>
          <p:nvPr/>
        </p:nvSpPr>
        <p:spPr bwMode="auto">
          <a:xfrm>
            <a:off x="1881188" y="1949450"/>
            <a:ext cx="7027862" cy="287338"/>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42013" name="Rectangle 29"/>
          <p:cNvSpPr>
            <a:spLocks noChangeArrowheads="1"/>
          </p:cNvSpPr>
          <p:nvPr/>
        </p:nvSpPr>
        <p:spPr bwMode="auto">
          <a:xfrm>
            <a:off x="1868488" y="1631950"/>
            <a:ext cx="7027862" cy="287338"/>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42007" name="Rectangle 23"/>
          <p:cNvSpPr>
            <a:spLocks noChangeArrowheads="1"/>
          </p:cNvSpPr>
          <p:nvPr/>
        </p:nvSpPr>
        <p:spPr bwMode="auto">
          <a:xfrm>
            <a:off x="6113463" y="1646238"/>
            <a:ext cx="1489075" cy="287337"/>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42010" name="Rectangle 26"/>
          <p:cNvSpPr>
            <a:spLocks noChangeArrowheads="1"/>
          </p:cNvSpPr>
          <p:nvPr/>
        </p:nvSpPr>
        <p:spPr bwMode="auto">
          <a:xfrm>
            <a:off x="7321550" y="6269038"/>
            <a:ext cx="1449388" cy="287337"/>
          </a:xfrm>
          <a:prstGeom prst="rect">
            <a:avLst/>
          </a:prstGeom>
          <a:solidFill>
            <a:srgbClr val="99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41986" name="Rectangle 2"/>
          <p:cNvSpPr>
            <a:spLocks noChangeArrowheads="1"/>
          </p:cNvSpPr>
          <p:nvPr/>
        </p:nvSpPr>
        <p:spPr bwMode="auto">
          <a:xfrm>
            <a:off x="1836738" y="63500"/>
            <a:ext cx="7110412"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600" b="1">
                <a:solidFill>
                  <a:srgbClr val="000099"/>
                </a:solidFill>
              </a:rPr>
              <a:t>MULTIPLE DEPOSIT EXPANSION PROCESS</a:t>
            </a:r>
          </a:p>
        </p:txBody>
      </p:sp>
      <p:grpSp>
        <p:nvGrpSpPr>
          <p:cNvPr id="42011" name="Group 27"/>
          <p:cNvGrpSpPr>
            <a:grpSpLocks/>
          </p:cNvGrpSpPr>
          <p:nvPr/>
        </p:nvGrpSpPr>
        <p:grpSpPr bwMode="auto">
          <a:xfrm>
            <a:off x="1801813" y="611188"/>
            <a:ext cx="7218362" cy="822325"/>
            <a:chOff x="1135" y="385"/>
            <a:chExt cx="4547" cy="518"/>
          </a:xfrm>
        </p:grpSpPr>
        <p:sp>
          <p:nvSpPr>
            <p:cNvPr id="45076" name="Rectangle 3"/>
            <p:cNvSpPr>
              <a:spLocks noChangeArrowheads="1"/>
            </p:cNvSpPr>
            <p:nvPr/>
          </p:nvSpPr>
          <p:spPr bwMode="auto">
            <a:xfrm>
              <a:off x="1135" y="693"/>
              <a:ext cx="42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spcBef>
                  <a:spcPct val="0"/>
                </a:spcBef>
                <a:spcAft>
                  <a:spcPct val="0"/>
                </a:spcAft>
              </a:pPr>
              <a:r>
                <a:rPr lang="en-US" altLang="en-US" sz="1600" b="1">
                  <a:solidFill>
                    <a:srgbClr val="000000"/>
                  </a:solidFill>
                </a:rPr>
                <a:t>Bank</a:t>
              </a:r>
            </a:p>
          </p:txBody>
        </p:sp>
        <p:sp>
          <p:nvSpPr>
            <p:cNvPr id="45077" name="Rectangle 4"/>
            <p:cNvSpPr>
              <a:spLocks noChangeArrowheads="1"/>
            </p:cNvSpPr>
            <p:nvPr/>
          </p:nvSpPr>
          <p:spPr bwMode="auto">
            <a:xfrm>
              <a:off x="1826" y="539"/>
              <a:ext cx="1230"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spcBef>
                  <a:spcPct val="0"/>
                </a:spcBef>
                <a:spcAft>
                  <a:spcPct val="0"/>
                </a:spcAft>
              </a:pPr>
              <a:r>
                <a:rPr lang="en-US" altLang="en-US" sz="1600" b="1">
                  <a:solidFill>
                    <a:srgbClr val="000000"/>
                  </a:solidFill>
                </a:rPr>
                <a:t>Acquired reserves</a:t>
              </a:r>
            </a:p>
            <a:p>
              <a:pPr algn="ctr" fontAlgn="base">
                <a:spcBef>
                  <a:spcPct val="0"/>
                </a:spcBef>
                <a:spcAft>
                  <a:spcPct val="0"/>
                </a:spcAft>
              </a:pPr>
              <a:r>
                <a:rPr lang="en-US" altLang="en-US" sz="1600" b="1">
                  <a:solidFill>
                    <a:srgbClr val="000000"/>
                  </a:solidFill>
                </a:rPr>
                <a:t>and deposits</a:t>
              </a:r>
            </a:p>
          </p:txBody>
        </p:sp>
        <p:sp>
          <p:nvSpPr>
            <p:cNvPr id="45078" name="Rectangle 5"/>
            <p:cNvSpPr>
              <a:spLocks noChangeArrowheads="1"/>
            </p:cNvSpPr>
            <p:nvPr/>
          </p:nvSpPr>
          <p:spPr bwMode="auto">
            <a:xfrm>
              <a:off x="3057" y="539"/>
              <a:ext cx="668"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spcBef>
                  <a:spcPct val="0"/>
                </a:spcBef>
                <a:spcAft>
                  <a:spcPct val="0"/>
                </a:spcAft>
              </a:pPr>
              <a:r>
                <a:rPr lang="en-US" altLang="en-US" sz="1600" b="1">
                  <a:solidFill>
                    <a:srgbClr val="000000"/>
                  </a:solidFill>
                </a:rPr>
                <a:t>Required</a:t>
              </a:r>
            </a:p>
            <a:p>
              <a:pPr algn="ctr" fontAlgn="base">
                <a:spcBef>
                  <a:spcPct val="0"/>
                </a:spcBef>
                <a:spcAft>
                  <a:spcPct val="0"/>
                </a:spcAft>
              </a:pPr>
              <a:r>
                <a:rPr lang="en-US" altLang="en-US" sz="1600" b="1">
                  <a:solidFill>
                    <a:srgbClr val="000000"/>
                  </a:solidFill>
                </a:rPr>
                <a:t>reserves</a:t>
              </a:r>
            </a:p>
          </p:txBody>
        </p:sp>
        <p:sp>
          <p:nvSpPr>
            <p:cNvPr id="45079" name="Rectangle 6"/>
            <p:cNvSpPr>
              <a:spLocks noChangeArrowheads="1"/>
            </p:cNvSpPr>
            <p:nvPr/>
          </p:nvSpPr>
          <p:spPr bwMode="auto">
            <a:xfrm>
              <a:off x="3819" y="539"/>
              <a:ext cx="640"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spcBef>
                  <a:spcPct val="0"/>
                </a:spcBef>
                <a:spcAft>
                  <a:spcPct val="0"/>
                </a:spcAft>
              </a:pPr>
              <a:r>
                <a:rPr lang="en-US" altLang="en-US" sz="1600" b="1">
                  <a:solidFill>
                    <a:srgbClr val="000000"/>
                  </a:solidFill>
                </a:rPr>
                <a:t>Excess</a:t>
              </a:r>
            </a:p>
            <a:p>
              <a:pPr algn="ctr" fontAlgn="base">
                <a:spcBef>
                  <a:spcPct val="0"/>
                </a:spcBef>
                <a:spcAft>
                  <a:spcPct val="0"/>
                </a:spcAft>
              </a:pPr>
              <a:r>
                <a:rPr lang="en-US" altLang="en-US" sz="1600" b="1">
                  <a:solidFill>
                    <a:srgbClr val="000000"/>
                  </a:solidFill>
                </a:rPr>
                <a:t>reserves</a:t>
              </a:r>
            </a:p>
          </p:txBody>
        </p:sp>
        <p:sp>
          <p:nvSpPr>
            <p:cNvPr id="45080" name="Rectangle 7"/>
            <p:cNvSpPr>
              <a:spLocks noChangeArrowheads="1"/>
            </p:cNvSpPr>
            <p:nvPr/>
          </p:nvSpPr>
          <p:spPr bwMode="auto">
            <a:xfrm>
              <a:off x="4665" y="385"/>
              <a:ext cx="101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spcBef>
                  <a:spcPct val="0"/>
                </a:spcBef>
                <a:spcAft>
                  <a:spcPct val="0"/>
                </a:spcAft>
              </a:pPr>
              <a:r>
                <a:rPr lang="en-US" altLang="en-US" sz="1600" b="1">
                  <a:solidFill>
                    <a:srgbClr val="000000"/>
                  </a:solidFill>
                </a:rPr>
                <a:t>Amount bank</a:t>
              </a:r>
            </a:p>
            <a:p>
              <a:pPr algn="ctr" fontAlgn="base">
                <a:spcBef>
                  <a:spcPct val="0"/>
                </a:spcBef>
                <a:spcAft>
                  <a:spcPct val="0"/>
                </a:spcAft>
              </a:pPr>
              <a:r>
                <a:rPr lang="en-US" altLang="en-US" sz="1600" b="1">
                  <a:solidFill>
                    <a:srgbClr val="000000"/>
                  </a:solidFill>
                </a:rPr>
                <a:t>can lend - New</a:t>
              </a:r>
            </a:p>
            <a:p>
              <a:pPr algn="ctr" fontAlgn="base">
                <a:spcBef>
                  <a:spcPct val="0"/>
                </a:spcBef>
                <a:spcAft>
                  <a:spcPct val="0"/>
                </a:spcAft>
              </a:pPr>
              <a:r>
                <a:rPr lang="en-US" altLang="en-US" sz="1600" b="1">
                  <a:solidFill>
                    <a:srgbClr val="000000"/>
                  </a:solidFill>
                </a:rPr>
                <a:t>money created</a:t>
              </a:r>
            </a:p>
          </p:txBody>
        </p:sp>
      </p:grpSp>
      <p:sp>
        <p:nvSpPr>
          <p:cNvPr id="41992" name="Line 8"/>
          <p:cNvSpPr>
            <a:spLocks noChangeShapeType="1"/>
          </p:cNvSpPr>
          <p:nvPr/>
        </p:nvSpPr>
        <p:spPr bwMode="auto">
          <a:xfrm>
            <a:off x="1897063" y="1504950"/>
            <a:ext cx="6919912" cy="0"/>
          </a:xfrm>
          <a:prstGeom prst="line">
            <a:avLst/>
          </a:prstGeom>
          <a:noFill/>
          <a:ln w="381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grpSp>
        <p:nvGrpSpPr>
          <p:cNvPr id="42012" name="Group 28"/>
          <p:cNvGrpSpPr>
            <a:grpSpLocks/>
          </p:cNvGrpSpPr>
          <p:nvPr/>
        </p:nvGrpSpPr>
        <p:grpSpPr bwMode="auto">
          <a:xfrm>
            <a:off x="1931988" y="1571625"/>
            <a:ext cx="6759575" cy="4675188"/>
            <a:chOff x="1217" y="990"/>
            <a:chExt cx="4258" cy="2945"/>
          </a:xfrm>
        </p:grpSpPr>
        <p:sp>
          <p:nvSpPr>
            <p:cNvPr id="45071" name="Rectangle 9"/>
            <p:cNvSpPr>
              <a:spLocks noChangeArrowheads="1"/>
            </p:cNvSpPr>
            <p:nvPr/>
          </p:nvSpPr>
          <p:spPr bwMode="auto">
            <a:xfrm>
              <a:off x="1217" y="999"/>
              <a:ext cx="1047" cy="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000" b="1">
                  <a:solidFill>
                    <a:srgbClr val="000000"/>
                  </a:solidFill>
                </a:rPr>
                <a:t>A</a:t>
              </a:r>
            </a:p>
            <a:p>
              <a:pPr fontAlgn="base">
                <a:spcBef>
                  <a:spcPct val="0"/>
                </a:spcBef>
                <a:spcAft>
                  <a:spcPct val="0"/>
                </a:spcAft>
              </a:pPr>
              <a:r>
                <a:rPr lang="en-US" altLang="en-US" sz="2000" b="1">
                  <a:solidFill>
                    <a:srgbClr val="000000"/>
                  </a:solidFill>
                </a:rPr>
                <a:t>B</a:t>
              </a:r>
            </a:p>
            <a:p>
              <a:pPr fontAlgn="base">
                <a:spcBef>
                  <a:spcPct val="0"/>
                </a:spcBef>
                <a:spcAft>
                  <a:spcPct val="0"/>
                </a:spcAft>
              </a:pPr>
              <a:r>
                <a:rPr lang="en-US" altLang="en-US" sz="2000" b="1">
                  <a:solidFill>
                    <a:srgbClr val="000000"/>
                  </a:solidFill>
                </a:rPr>
                <a:t>C</a:t>
              </a:r>
            </a:p>
            <a:p>
              <a:pPr fontAlgn="base">
                <a:spcBef>
                  <a:spcPct val="0"/>
                </a:spcBef>
                <a:spcAft>
                  <a:spcPct val="0"/>
                </a:spcAft>
              </a:pPr>
              <a:r>
                <a:rPr lang="en-US" altLang="en-US" sz="2000" b="1">
                  <a:solidFill>
                    <a:srgbClr val="000000"/>
                  </a:solidFill>
                </a:rPr>
                <a:t>D</a:t>
              </a:r>
            </a:p>
            <a:p>
              <a:pPr fontAlgn="base">
                <a:spcBef>
                  <a:spcPct val="0"/>
                </a:spcBef>
                <a:spcAft>
                  <a:spcPct val="0"/>
                </a:spcAft>
              </a:pPr>
              <a:r>
                <a:rPr lang="en-US" altLang="en-US" sz="2000" b="1">
                  <a:solidFill>
                    <a:srgbClr val="000000"/>
                  </a:solidFill>
                </a:rPr>
                <a:t>E</a:t>
              </a:r>
            </a:p>
            <a:p>
              <a:pPr fontAlgn="base">
                <a:spcBef>
                  <a:spcPct val="0"/>
                </a:spcBef>
                <a:spcAft>
                  <a:spcPct val="0"/>
                </a:spcAft>
              </a:pPr>
              <a:r>
                <a:rPr lang="en-US" altLang="en-US" sz="2000" b="1">
                  <a:solidFill>
                    <a:srgbClr val="000000"/>
                  </a:solidFill>
                </a:rPr>
                <a:t>F</a:t>
              </a:r>
            </a:p>
            <a:p>
              <a:pPr fontAlgn="base">
                <a:spcBef>
                  <a:spcPct val="0"/>
                </a:spcBef>
                <a:spcAft>
                  <a:spcPct val="0"/>
                </a:spcAft>
              </a:pPr>
              <a:r>
                <a:rPr lang="en-US" altLang="en-US" sz="2000" b="1">
                  <a:solidFill>
                    <a:srgbClr val="000000"/>
                  </a:solidFill>
                </a:rPr>
                <a:t>G</a:t>
              </a:r>
            </a:p>
            <a:p>
              <a:pPr fontAlgn="base">
                <a:spcBef>
                  <a:spcPct val="0"/>
                </a:spcBef>
                <a:spcAft>
                  <a:spcPct val="0"/>
                </a:spcAft>
              </a:pPr>
              <a:r>
                <a:rPr lang="en-US" altLang="en-US" sz="2000" b="1">
                  <a:solidFill>
                    <a:srgbClr val="000000"/>
                  </a:solidFill>
                </a:rPr>
                <a:t>H</a:t>
              </a:r>
            </a:p>
            <a:p>
              <a:pPr fontAlgn="base">
                <a:spcBef>
                  <a:spcPct val="0"/>
                </a:spcBef>
                <a:spcAft>
                  <a:spcPct val="0"/>
                </a:spcAft>
              </a:pPr>
              <a:r>
                <a:rPr lang="en-US" altLang="en-US" sz="2000" b="1">
                  <a:solidFill>
                    <a:srgbClr val="000000"/>
                  </a:solidFill>
                </a:rPr>
                <a:t>I</a:t>
              </a:r>
            </a:p>
            <a:p>
              <a:pPr fontAlgn="base">
                <a:spcBef>
                  <a:spcPct val="0"/>
                </a:spcBef>
                <a:spcAft>
                  <a:spcPct val="0"/>
                </a:spcAft>
              </a:pPr>
              <a:r>
                <a:rPr lang="en-US" altLang="en-US" sz="2000" b="1">
                  <a:solidFill>
                    <a:srgbClr val="000000"/>
                  </a:solidFill>
                </a:rPr>
                <a:t>J</a:t>
              </a:r>
            </a:p>
            <a:p>
              <a:pPr fontAlgn="base">
                <a:spcBef>
                  <a:spcPct val="0"/>
                </a:spcBef>
                <a:spcAft>
                  <a:spcPct val="0"/>
                </a:spcAft>
              </a:pPr>
              <a:r>
                <a:rPr lang="en-US" altLang="en-US" sz="2000" b="1">
                  <a:solidFill>
                    <a:srgbClr val="000000"/>
                  </a:solidFill>
                </a:rPr>
                <a:t>K</a:t>
              </a:r>
            </a:p>
            <a:p>
              <a:pPr fontAlgn="base">
                <a:spcBef>
                  <a:spcPct val="0"/>
                </a:spcBef>
                <a:spcAft>
                  <a:spcPct val="0"/>
                </a:spcAft>
              </a:pPr>
              <a:r>
                <a:rPr lang="en-US" altLang="en-US" sz="2000" b="1">
                  <a:solidFill>
                    <a:srgbClr val="000000"/>
                  </a:solidFill>
                </a:rPr>
                <a:t>L</a:t>
              </a:r>
            </a:p>
            <a:p>
              <a:pPr fontAlgn="base">
                <a:spcBef>
                  <a:spcPct val="0"/>
                </a:spcBef>
                <a:spcAft>
                  <a:spcPct val="0"/>
                </a:spcAft>
              </a:pPr>
              <a:r>
                <a:rPr lang="en-US" altLang="en-US" sz="2000" b="1">
                  <a:solidFill>
                    <a:srgbClr val="000000"/>
                  </a:solidFill>
                </a:rPr>
                <a:t>M</a:t>
              </a:r>
            </a:p>
            <a:p>
              <a:pPr fontAlgn="base">
                <a:spcBef>
                  <a:spcPct val="0"/>
                </a:spcBef>
                <a:spcAft>
                  <a:spcPct val="0"/>
                </a:spcAft>
              </a:pPr>
              <a:r>
                <a:rPr lang="en-US" altLang="en-US" sz="2000" b="1">
                  <a:solidFill>
                    <a:srgbClr val="000000"/>
                  </a:solidFill>
                </a:rPr>
                <a:t>N</a:t>
              </a:r>
            </a:p>
            <a:p>
              <a:pPr fontAlgn="base">
                <a:spcBef>
                  <a:spcPct val="0"/>
                </a:spcBef>
                <a:spcAft>
                  <a:spcPct val="0"/>
                </a:spcAft>
              </a:pPr>
              <a:r>
                <a:rPr lang="en-US" altLang="en-US" sz="2000" b="1">
                  <a:solidFill>
                    <a:srgbClr val="000000"/>
                  </a:solidFill>
                </a:rPr>
                <a:t>Other banks</a:t>
              </a:r>
            </a:p>
          </p:txBody>
        </p:sp>
        <p:sp>
          <p:nvSpPr>
            <p:cNvPr id="45072" name="Rectangle 10"/>
            <p:cNvSpPr>
              <a:spLocks noChangeArrowheads="1"/>
            </p:cNvSpPr>
            <p:nvPr/>
          </p:nvSpPr>
          <p:spPr bwMode="auto">
            <a:xfrm>
              <a:off x="2095" y="999"/>
              <a:ext cx="692" cy="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000" b="1">
                  <a:solidFill>
                    <a:srgbClr val="000000"/>
                  </a:solidFill>
                </a:rPr>
                <a:t>$100.00</a:t>
              </a:r>
            </a:p>
            <a:p>
              <a:pPr fontAlgn="base">
                <a:spcBef>
                  <a:spcPct val="0"/>
                </a:spcBef>
                <a:spcAft>
                  <a:spcPct val="0"/>
                </a:spcAft>
              </a:pPr>
              <a:r>
                <a:rPr lang="en-US" altLang="en-US" sz="2000" b="1">
                  <a:solidFill>
                    <a:srgbClr val="000000"/>
                  </a:solidFill>
                </a:rPr>
                <a:t>    80.00</a:t>
              </a:r>
            </a:p>
            <a:p>
              <a:pPr fontAlgn="base">
                <a:spcBef>
                  <a:spcPct val="0"/>
                </a:spcBef>
                <a:spcAft>
                  <a:spcPct val="0"/>
                </a:spcAft>
              </a:pPr>
              <a:r>
                <a:rPr lang="en-US" altLang="en-US" sz="2000" b="1">
                  <a:solidFill>
                    <a:srgbClr val="000000"/>
                  </a:solidFill>
                </a:rPr>
                <a:t>    64.00</a:t>
              </a:r>
            </a:p>
            <a:p>
              <a:pPr fontAlgn="base">
                <a:spcBef>
                  <a:spcPct val="0"/>
                </a:spcBef>
                <a:spcAft>
                  <a:spcPct val="0"/>
                </a:spcAft>
              </a:pPr>
              <a:r>
                <a:rPr lang="en-US" altLang="en-US" sz="2000" b="1">
                  <a:solidFill>
                    <a:srgbClr val="000000"/>
                  </a:solidFill>
                </a:rPr>
                <a:t>    51.20</a:t>
              </a:r>
            </a:p>
            <a:p>
              <a:pPr fontAlgn="base">
                <a:spcBef>
                  <a:spcPct val="0"/>
                </a:spcBef>
                <a:spcAft>
                  <a:spcPct val="0"/>
                </a:spcAft>
              </a:pPr>
              <a:r>
                <a:rPr lang="en-US" altLang="en-US" sz="2000" b="1">
                  <a:solidFill>
                    <a:srgbClr val="000000"/>
                  </a:solidFill>
                </a:rPr>
                <a:t>    40.96</a:t>
              </a:r>
            </a:p>
            <a:p>
              <a:pPr fontAlgn="base">
                <a:spcBef>
                  <a:spcPct val="0"/>
                </a:spcBef>
                <a:spcAft>
                  <a:spcPct val="0"/>
                </a:spcAft>
              </a:pPr>
              <a:r>
                <a:rPr lang="en-US" altLang="en-US" sz="2000" b="1">
                  <a:solidFill>
                    <a:srgbClr val="000000"/>
                  </a:solidFill>
                </a:rPr>
                <a:t>    32.77</a:t>
              </a:r>
            </a:p>
            <a:p>
              <a:pPr fontAlgn="base">
                <a:spcBef>
                  <a:spcPct val="0"/>
                </a:spcBef>
                <a:spcAft>
                  <a:spcPct val="0"/>
                </a:spcAft>
              </a:pPr>
              <a:r>
                <a:rPr lang="en-US" altLang="en-US" sz="2000" b="1">
                  <a:solidFill>
                    <a:srgbClr val="000000"/>
                  </a:solidFill>
                </a:rPr>
                <a:t>    26.21</a:t>
              </a:r>
            </a:p>
            <a:p>
              <a:pPr fontAlgn="base">
                <a:spcBef>
                  <a:spcPct val="0"/>
                </a:spcBef>
                <a:spcAft>
                  <a:spcPct val="0"/>
                </a:spcAft>
              </a:pPr>
              <a:r>
                <a:rPr lang="en-US" altLang="en-US" sz="2000" b="1">
                  <a:solidFill>
                    <a:srgbClr val="000000"/>
                  </a:solidFill>
                </a:rPr>
                <a:t>    20.97</a:t>
              </a:r>
            </a:p>
            <a:p>
              <a:pPr fontAlgn="base">
                <a:spcBef>
                  <a:spcPct val="0"/>
                </a:spcBef>
                <a:spcAft>
                  <a:spcPct val="0"/>
                </a:spcAft>
              </a:pPr>
              <a:r>
                <a:rPr lang="en-US" altLang="en-US" sz="2000" b="1">
                  <a:solidFill>
                    <a:srgbClr val="000000"/>
                  </a:solidFill>
                </a:rPr>
                <a:t>    16.78</a:t>
              </a:r>
            </a:p>
            <a:p>
              <a:pPr fontAlgn="base">
                <a:spcBef>
                  <a:spcPct val="0"/>
                </a:spcBef>
                <a:spcAft>
                  <a:spcPct val="0"/>
                </a:spcAft>
              </a:pPr>
              <a:r>
                <a:rPr lang="en-US" altLang="en-US" sz="2000" b="1">
                  <a:solidFill>
                    <a:srgbClr val="000000"/>
                  </a:solidFill>
                </a:rPr>
                <a:t>    13.42</a:t>
              </a:r>
            </a:p>
            <a:p>
              <a:pPr fontAlgn="base">
                <a:spcBef>
                  <a:spcPct val="0"/>
                </a:spcBef>
                <a:spcAft>
                  <a:spcPct val="0"/>
                </a:spcAft>
              </a:pPr>
              <a:r>
                <a:rPr lang="en-US" altLang="en-US" sz="2000" b="1">
                  <a:solidFill>
                    <a:srgbClr val="000000"/>
                  </a:solidFill>
                </a:rPr>
                <a:t>    10.74</a:t>
              </a:r>
            </a:p>
            <a:p>
              <a:pPr fontAlgn="base">
                <a:spcBef>
                  <a:spcPct val="0"/>
                </a:spcBef>
                <a:spcAft>
                  <a:spcPct val="0"/>
                </a:spcAft>
              </a:pPr>
              <a:r>
                <a:rPr lang="en-US" altLang="en-US" sz="2000" b="1">
                  <a:solidFill>
                    <a:srgbClr val="000000"/>
                  </a:solidFill>
                </a:rPr>
                <a:t>      8.59</a:t>
              </a:r>
            </a:p>
            <a:p>
              <a:pPr fontAlgn="base">
                <a:spcBef>
                  <a:spcPct val="0"/>
                </a:spcBef>
                <a:spcAft>
                  <a:spcPct val="0"/>
                </a:spcAft>
              </a:pPr>
              <a:r>
                <a:rPr lang="en-US" altLang="en-US" sz="2000" b="1">
                  <a:solidFill>
                    <a:srgbClr val="000000"/>
                  </a:solidFill>
                </a:rPr>
                <a:t>      6.87</a:t>
              </a:r>
            </a:p>
            <a:p>
              <a:pPr fontAlgn="base">
                <a:spcBef>
                  <a:spcPct val="0"/>
                </a:spcBef>
                <a:spcAft>
                  <a:spcPct val="0"/>
                </a:spcAft>
              </a:pPr>
              <a:r>
                <a:rPr lang="en-US" altLang="en-US" sz="2000" b="1">
                  <a:solidFill>
                    <a:srgbClr val="000000"/>
                  </a:solidFill>
                </a:rPr>
                <a:t>      5.50</a:t>
              </a:r>
            </a:p>
            <a:p>
              <a:pPr fontAlgn="base">
                <a:spcBef>
                  <a:spcPct val="0"/>
                </a:spcBef>
                <a:spcAft>
                  <a:spcPct val="0"/>
                </a:spcAft>
              </a:pPr>
              <a:r>
                <a:rPr lang="en-US" altLang="en-US" sz="2000" b="1">
                  <a:solidFill>
                    <a:srgbClr val="000000"/>
                  </a:solidFill>
                </a:rPr>
                <a:t>    21.99</a:t>
              </a:r>
            </a:p>
          </p:txBody>
        </p:sp>
        <p:sp>
          <p:nvSpPr>
            <p:cNvPr id="45073" name="Rectangle 11"/>
            <p:cNvSpPr>
              <a:spLocks noChangeArrowheads="1"/>
            </p:cNvSpPr>
            <p:nvPr/>
          </p:nvSpPr>
          <p:spPr bwMode="auto">
            <a:xfrm>
              <a:off x="3089" y="999"/>
              <a:ext cx="603" cy="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000" b="1">
                  <a:solidFill>
                    <a:srgbClr val="000000"/>
                  </a:solidFill>
                </a:rPr>
                <a:t>$20.00</a:t>
              </a:r>
            </a:p>
            <a:p>
              <a:pPr fontAlgn="base">
                <a:spcBef>
                  <a:spcPct val="0"/>
                </a:spcBef>
                <a:spcAft>
                  <a:spcPct val="0"/>
                </a:spcAft>
              </a:pPr>
              <a:r>
                <a:rPr lang="en-US" altLang="en-US" sz="2000" b="1">
                  <a:solidFill>
                    <a:srgbClr val="000000"/>
                  </a:solidFill>
                </a:rPr>
                <a:t>  16.00</a:t>
              </a:r>
            </a:p>
            <a:p>
              <a:pPr fontAlgn="base">
                <a:spcBef>
                  <a:spcPct val="0"/>
                </a:spcBef>
                <a:spcAft>
                  <a:spcPct val="0"/>
                </a:spcAft>
              </a:pPr>
              <a:r>
                <a:rPr lang="en-US" altLang="en-US" sz="2000" b="1">
                  <a:solidFill>
                    <a:srgbClr val="000000"/>
                  </a:solidFill>
                </a:rPr>
                <a:t>  12.80</a:t>
              </a:r>
            </a:p>
            <a:p>
              <a:pPr fontAlgn="base">
                <a:spcBef>
                  <a:spcPct val="0"/>
                </a:spcBef>
                <a:spcAft>
                  <a:spcPct val="0"/>
                </a:spcAft>
              </a:pPr>
              <a:r>
                <a:rPr lang="en-US" altLang="en-US" sz="2000" b="1">
                  <a:solidFill>
                    <a:srgbClr val="000000"/>
                  </a:solidFill>
                </a:rPr>
                <a:t>  10.24</a:t>
              </a:r>
            </a:p>
            <a:p>
              <a:pPr fontAlgn="base">
                <a:spcBef>
                  <a:spcPct val="0"/>
                </a:spcBef>
                <a:spcAft>
                  <a:spcPct val="0"/>
                </a:spcAft>
              </a:pPr>
              <a:r>
                <a:rPr lang="en-US" altLang="en-US" sz="2000" b="1">
                  <a:solidFill>
                    <a:srgbClr val="000000"/>
                  </a:solidFill>
                </a:rPr>
                <a:t>    8.19</a:t>
              </a:r>
            </a:p>
            <a:p>
              <a:pPr fontAlgn="base">
                <a:spcBef>
                  <a:spcPct val="0"/>
                </a:spcBef>
                <a:spcAft>
                  <a:spcPct val="0"/>
                </a:spcAft>
              </a:pPr>
              <a:r>
                <a:rPr lang="en-US" altLang="en-US" sz="2000" b="1">
                  <a:solidFill>
                    <a:srgbClr val="000000"/>
                  </a:solidFill>
                </a:rPr>
                <a:t>    6.55</a:t>
              </a:r>
            </a:p>
            <a:p>
              <a:pPr fontAlgn="base">
                <a:spcBef>
                  <a:spcPct val="0"/>
                </a:spcBef>
                <a:spcAft>
                  <a:spcPct val="0"/>
                </a:spcAft>
              </a:pPr>
              <a:r>
                <a:rPr lang="en-US" altLang="en-US" sz="2000" b="1">
                  <a:solidFill>
                    <a:srgbClr val="000000"/>
                  </a:solidFill>
                </a:rPr>
                <a:t>    5.24</a:t>
              </a:r>
            </a:p>
            <a:p>
              <a:pPr fontAlgn="base">
                <a:spcBef>
                  <a:spcPct val="0"/>
                </a:spcBef>
                <a:spcAft>
                  <a:spcPct val="0"/>
                </a:spcAft>
              </a:pPr>
              <a:r>
                <a:rPr lang="en-US" altLang="en-US" sz="2000" b="1">
                  <a:solidFill>
                    <a:srgbClr val="000000"/>
                  </a:solidFill>
                </a:rPr>
                <a:t>    4.20</a:t>
              </a:r>
            </a:p>
            <a:p>
              <a:pPr fontAlgn="base">
                <a:spcBef>
                  <a:spcPct val="0"/>
                </a:spcBef>
                <a:spcAft>
                  <a:spcPct val="0"/>
                </a:spcAft>
              </a:pPr>
              <a:r>
                <a:rPr lang="en-US" altLang="en-US" sz="2000" b="1">
                  <a:solidFill>
                    <a:srgbClr val="000000"/>
                  </a:solidFill>
                </a:rPr>
                <a:t>    3.36</a:t>
              </a:r>
            </a:p>
            <a:p>
              <a:pPr fontAlgn="base">
                <a:spcBef>
                  <a:spcPct val="0"/>
                </a:spcBef>
                <a:spcAft>
                  <a:spcPct val="0"/>
                </a:spcAft>
              </a:pPr>
              <a:r>
                <a:rPr lang="en-US" altLang="en-US" sz="2000" b="1">
                  <a:solidFill>
                    <a:srgbClr val="000000"/>
                  </a:solidFill>
                </a:rPr>
                <a:t>    2.68</a:t>
              </a:r>
            </a:p>
            <a:p>
              <a:pPr fontAlgn="base">
                <a:spcBef>
                  <a:spcPct val="0"/>
                </a:spcBef>
                <a:spcAft>
                  <a:spcPct val="0"/>
                </a:spcAft>
              </a:pPr>
              <a:r>
                <a:rPr lang="en-US" altLang="en-US" sz="2000" b="1">
                  <a:solidFill>
                    <a:srgbClr val="000000"/>
                  </a:solidFill>
                </a:rPr>
                <a:t>    2.15</a:t>
              </a:r>
            </a:p>
            <a:p>
              <a:pPr fontAlgn="base">
                <a:spcBef>
                  <a:spcPct val="0"/>
                </a:spcBef>
                <a:spcAft>
                  <a:spcPct val="0"/>
                </a:spcAft>
              </a:pPr>
              <a:r>
                <a:rPr lang="en-US" altLang="en-US" sz="2000" b="1">
                  <a:solidFill>
                    <a:srgbClr val="000000"/>
                  </a:solidFill>
                </a:rPr>
                <a:t>    1.72</a:t>
              </a:r>
            </a:p>
            <a:p>
              <a:pPr fontAlgn="base">
                <a:spcBef>
                  <a:spcPct val="0"/>
                </a:spcBef>
                <a:spcAft>
                  <a:spcPct val="0"/>
                </a:spcAft>
              </a:pPr>
              <a:r>
                <a:rPr lang="en-US" altLang="en-US" sz="2000" b="1">
                  <a:solidFill>
                    <a:srgbClr val="000000"/>
                  </a:solidFill>
                </a:rPr>
                <a:t>    1.37</a:t>
              </a:r>
            </a:p>
            <a:p>
              <a:pPr fontAlgn="base">
                <a:spcBef>
                  <a:spcPct val="0"/>
                </a:spcBef>
                <a:spcAft>
                  <a:spcPct val="0"/>
                </a:spcAft>
              </a:pPr>
              <a:r>
                <a:rPr lang="en-US" altLang="en-US" sz="2000" b="1">
                  <a:solidFill>
                    <a:srgbClr val="000000"/>
                  </a:solidFill>
                </a:rPr>
                <a:t>    1.10</a:t>
              </a:r>
            </a:p>
            <a:p>
              <a:pPr fontAlgn="base">
                <a:spcBef>
                  <a:spcPct val="0"/>
                </a:spcBef>
                <a:spcAft>
                  <a:spcPct val="0"/>
                </a:spcAft>
              </a:pPr>
              <a:r>
                <a:rPr lang="en-US" altLang="en-US" sz="2000" b="1">
                  <a:solidFill>
                    <a:srgbClr val="000000"/>
                  </a:solidFill>
                </a:rPr>
                <a:t>    4.40</a:t>
              </a:r>
            </a:p>
          </p:txBody>
        </p:sp>
        <p:sp>
          <p:nvSpPr>
            <p:cNvPr id="45074" name="Rectangle 12"/>
            <p:cNvSpPr>
              <a:spLocks noChangeArrowheads="1"/>
            </p:cNvSpPr>
            <p:nvPr/>
          </p:nvSpPr>
          <p:spPr bwMode="auto">
            <a:xfrm>
              <a:off x="3837" y="999"/>
              <a:ext cx="603" cy="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000" b="1">
                  <a:solidFill>
                    <a:srgbClr val="000000"/>
                  </a:solidFill>
                </a:rPr>
                <a:t>$80.00</a:t>
              </a:r>
            </a:p>
            <a:p>
              <a:pPr fontAlgn="base">
                <a:spcBef>
                  <a:spcPct val="0"/>
                </a:spcBef>
                <a:spcAft>
                  <a:spcPct val="0"/>
                </a:spcAft>
              </a:pPr>
              <a:r>
                <a:rPr lang="en-US" altLang="en-US" sz="2000" b="1">
                  <a:solidFill>
                    <a:srgbClr val="000000"/>
                  </a:solidFill>
                </a:rPr>
                <a:t>  64.00</a:t>
              </a:r>
            </a:p>
            <a:p>
              <a:pPr fontAlgn="base">
                <a:spcBef>
                  <a:spcPct val="0"/>
                </a:spcBef>
                <a:spcAft>
                  <a:spcPct val="0"/>
                </a:spcAft>
              </a:pPr>
              <a:r>
                <a:rPr lang="en-US" altLang="en-US" sz="2000" b="1">
                  <a:solidFill>
                    <a:srgbClr val="000000"/>
                  </a:solidFill>
                </a:rPr>
                <a:t>  51.20</a:t>
              </a:r>
            </a:p>
            <a:p>
              <a:pPr fontAlgn="base">
                <a:spcBef>
                  <a:spcPct val="0"/>
                </a:spcBef>
                <a:spcAft>
                  <a:spcPct val="0"/>
                </a:spcAft>
              </a:pPr>
              <a:r>
                <a:rPr lang="en-US" altLang="en-US" sz="2000" b="1">
                  <a:solidFill>
                    <a:srgbClr val="000000"/>
                  </a:solidFill>
                </a:rPr>
                <a:t>  40.96</a:t>
              </a:r>
            </a:p>
            <a:p>
              <a:pPr fontAlgn="base">
                <a:spcBef>
                  <a:spcPct val="0"/>
                </a:spcBef>
                <a:spcAft>
                  <a:spcPct val="0"/>
                </a:spcAft>
              </a:pPr>
              <a:r>
                <a:rPr lang="en-US" altLang="en-US" sz="2000" b="1">
                  <a:solidFill>
                    <a:srgbClr val="000000"/>
                  </a:solidFill>
                </a:rPr>
                <a:t>  32.77</a:t>
              </a:r>
            </a:p>
            <a:p>
              <a:pPr fontAlgn="base">
                <a:spcBef>
                  <a:spcPct val="0"/>
                </a:spcBef>
                <a:spcAft>
                  <a:spcPct val="0"/>
                </a:spcAft>
              </a:pPr>
              <a:r>
                <a:rPr lang="en-US" altLang="en-US" sz="2000" b="1">
                  <a:solidFill>
                    <a:srgbClr val="000000"/>
                  </a:solidFill>
                </a:rPr>
                <a:t>  26.21</a:t>
              </a:r>
            </a:p>
            <a:p>
              <a:pPr fontAlgn="base">
                <a:spcBef>
                  <a:spcPct val="0"/>
                </a:spcBef>
                <a:spcAft>
                  <a:spcPct val="0"/>
                </a:spcAft>
              </a:pPr>
              <a:r>
                <a:rPr lang="en-US" altLang="en-US" sz="2000" b="1">
                  <a:solidFill>
                    <a:srgbClr val="000000"/>
                  </a:solidFill>
                </a:rPr>
                <a:t>  20.97</a:t>
              </a:r>
            </a:p>
            <a:p>
              <a:pPr fontAlgn="base">
                <a:spcBef>
                  <a:spcPct val="0"/>
                </a:spcBef>
                <a:spcAft>
                  <a:spcPct val="0"/>
                </a:spcAft>
              </a:pPr>
              <a:r>
                <a:rPr lang="en-US" altLang="en-US" sz="2000" b="1">
                  <a:solidFill>
                    <a:srgbClr val="000000"/>
                  </a:solidFill>
                </a:rPr>
                <a:t>  16.78</a:t>
              </a:r>
            </a:p>
            <a:p>
              <a:pPr fontAlgn="base">
                <a:spcBef>
                  <a:spcPct val="0"/>
                </a:spcBef>
                <a:spcAft>
                  <a:spcPct val="0"/>
                </a:spcAft>
              </a:pPr>
              <a:r>
                <a:rPr lang="en-US" altLang="en-US" sz="2000" b="1">
                  <a:solidFill>
                    <a:srgbClr val="000000"/>
                  </a:solidFill>
                </a:rPr>
                <a:t>  13.42</a:t>
              </a:r>
            </a:p>
            <a:p>
              <a:pPr fontAlgn="base">
                <a:spcBef>
                  <a:spcPct val="0"/>
                </a:spcBef>
                <a:spcAft>
                  <a:spcPct val="0"/>
                </a:spcAft>
              </a:pPr>
              <a:r>
                <a:rPr lang="en-US" altLang="en-US" sz="2000" b="1">
                  <a:solidFill>
                    <a:srgbClr val="000000"/>
                  </a:solidFill>
                </a:rPr>
                <a:t>  10.74</a:t>
              </a:r>
            </a:p>
            <a:p>
              <a:pPr fontAlgn="base">
                <a:spcBef>
                  <a:spcPct val="0"/>
                </a:spcBef>
                <a:spcAft>
                  <a:spcPct val="0"/>
                </a:spcAft>
              </a:pPr>
              <a:r>
                <a:rPr lang="en-US" altLang="en-US" sz="2000" b="1">
                  <a:solidFill>
                    <a:srgbClr val="000000"/>
                  </a:solidFill>
                </a:rPr>
                <a:t>    8.59</a:t>
              </a:r>
            </a:p>
            <a:p>
              <a:pPr fontAlgn="base">
                <a:spcBef>
                  <a:spcPct val="0"/>
                </a:spcBef>
                <a:spcAft>
                  <a:spcPct val="0"/>
                </a:spcAft>
              </a:pPr>
              <a:r>
                <a:rPr lang="en-US" altLang="en-US" sz="2000" b="1">
                  <a:solidFill>
                    <a:srgbClr val="000000"/>
                  </a:solidFill>
                </a:rPr>
                <a:t>    6.87</a:t>
              </a:r>
            </a:p>
            <a:p>
              <a:pPr fontAlgn="base">
                <a:spcBef>
                  <a:spcPct val="0"/>
                </a:spcBef>
                <a:spcAft>
                  <a:spcPct val="0"/>
                </a:spcAft>
              </a:pPr>
              <a:r>
                <a:rPr lang="en-US" altLang="en-US" sz="2000" b="1">
                  <a:solidFill>
                    <a:srgbClr val="000000"/>
                  </a:solidFill>
                </a:rPr>
                <a:t>    5.50</a:t>
              </a:r>
            </a:p>
            <a:p>
              <a:pPr fontAlgn="base">
                <a:spcBef>
                  <a:spcPct val="0"/>
                </a:spcBef>
                <a:spcAft>
                  <a:spcPct val="0"/>
                </a:spcAft>
              </a:pPr>
              <a:r>
                <a:rPr lang="en-US" altLang="en-US" sz="2000" b="1">
                  <a:solidFill>
                    <a:srgbClr val="000000"/>
                  </a:solidFill>
                </a:rPr>
                <a:t>    4.40</a:t>
              </a:r>
            </a:p>
            <a:p>
              <a:pPr fontAlgn="base">
                <a:spcBef>
                  <a:spcPct val="0"/>
                </a:spcBef>
                <a:spcAft>
                  <a:spcPct val="0"/>
                </a:spcAft>
              </a:pPr>
              <a:r>
                <a:rPr lang="en-US" altLang="en-US" sz="2000" b="1">
                  <a:solidFill>
                    <a:srgbClr val="000000"/>
                  </a:solidFill>
                </a:rPr>
                <a:t>  17.59</a:t>
              </a:r>
            </a:p>
          </p:txBody>
        </p:sp>
        <p:sp>
          <p:nvSpPr>
            <p:cNvPr id="45075" name="Rectangle 13"/>
            <p:cNvSpPr>
              <a:spLocks noChangeArrowheads="1"/>
            </p:cNvSpPr>
            <p:nvPr/>
          </p:nvSpPr>
          <p:spPr bwMode="auto">
            <a:xfrm>
              <a:off x="4872" y="990"/>
              <a:ext cx="603" cy="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000" b="1">
                  <a:solidFill>
                    <a:srgbClr val="000000"/>
                  </a:solidFill>
                </a:rPr>
                <a:t>$80.00</a:t>
              </a:r>
            </a:p>
            <a:p>
              <a:pPr fontAlgn="base">
                <a:spcBef>
                  <a:spcPct val="0"/>
                </a:spcBef>
                <a:spcAft>
                  <a:spcPct val="0"/>
                </a:spcAft>
              </a:pPr>
              <a:r>
                <a:rPr lang="en-US" altLang="en-US" sz="2000" b="1">
                  <a:solidFill>
                    <a:srgbClr val="000000"/>
                  </a:solidFill>
                </a:rPr>
                <a:t>  64.00</a:t>
              </a:r>
            </a:p>
            <a:p>
              <a:pPr fontAlgn="base">
                <a:spcBef>
                  <a:spcPct val="0"/>
                </a:spcBef>
                <a:spcAft>
                  <a:spcPct val="0"/>
                </a:spcAft>
              </a:pPr>
              <a:r>
                <a:rPr lang="en-US" altLang="en-US" sz="2000" b="1">
                  <a:solidFill>
                    <a:srgbClr val="000000"/>
                  </a:solidFill>
                </a:rPr>
                <a:t>  51.20</a:t>
              </a:r>
            </a:p>
            <a:p>
              <a:pPr fontAlgn="base">
                <a:spcBef>
                  <a:spcPct val="0"/>
                </a:spcBef>
                <a:spcAft>
                  <a:spcPct val="0"/>
                </a:spcAft>
              </a:pPr>
              <a:r>
                <a:rPr lang="en-US" altLang="en-US" sz="2000" b="1">
                  <a:solidFill>
                    <a:srgbClr val="000000"/>
                  </a:solidFill>
                </a:rPr>
                <a:t>  40.96</a:t>
              </a:r>
            </a:p>
            <a:p>
              <a:pPr fontAlgn="base">
                <a:spcBef>
                  <a:spcPct val="0"/>
                </a:spcBef>
                <a:spcAft>
                  <a:spcPct val="0"/>
                </a:spcAft>
              </a:pPr>
              <a:r>
                <a:rPr lang="en-US" altLang="en-US" sz="2000" b="1">
                  <a:solidFill>
                    <a:srgbClr val="000000"/>
                  </a:solidFill>
                </a:rPr>
                <a:t>  32.77</a:t>
              </a:r>
            </a:p>
            <a:p>
              <a:pPr fontAlgn="base">
                <a:spcBef>
                  <a:spcPct val="0"/>
                </a:spcBef>
                <a:spcAft>
                  <a:spcPct val="0"/>
                </a:spcAft>
              </a:pPr>
              <a:r>
                <a:rPr lang="en-US" altLang="en-US" sz="2000" b="1">
                  <a:solidFill>
                    <a:srgbClr val="000000"/>
                  </a:solidFill>
                </a:rPr>
                <a:t>  26.21</a:t>
              </a:r>
            </a:p>
            <a:p>
              <a:pPr fontAlgn="base">
                <a:spcBef>
                  <a:spcPct val="0"/>
                </a:spcBef>
                <a:spcAft>
                  <a:spcPct val="0"/>
                </a:spcAft>
              </a:pPr>
              <a:r>
                <a:rPr lang="en-US" altLang="en-US" sz="2000" b="1">
                  <a:solidFill>
                    <a:srgbClr val="000000"/>
                  </a:solidFill>
                </a:rPr>
                <a:t>  20.97</a:t>
              </a:r>
            </a:p>
            <a:p>
              <a:pPr fontAlgn="base">
                <a:spcBef>
                  <a:spcPct val="0"/>
                </a:spcBef>
                <a:spcAft>
                  <a:spcPct val="0"/>
                </a:spcAft>
              </a:pPr>
              <a:r>
                <a:rPr lang="en-US" altLang="en-US" sz="2000" b="1">
                  <a:solidFill>
                    <a:srgbClr val="000000"/>
                  </a:solidFill>
                </a:rPr>
                <a:t>  16.78</a:t>
              </a:r>
            </a:p>
            <a:p>
              <a:pPr fontAlgn="base">
                <a:spcBef>
                  <a:spcPct val="0"/>
                </a:spcBef>
                <a:spcAft>
                  <a:spcPct val="0"/>
                </a:spcAft>
              </a:pPr>
              <a:r>
                <a:rPr lang="en-US" altLang="en-US" sz="2000" b="1">
                  <a:solidFill>
                    <a:srgbClr val="000000"/>
                  </a:solidFill>
                </a:rPr>
                <a:t>  13.42</a:t>
              </a:r>
            </a:p>
            <a:p>
              <a:pPr fontAlgn="base">
                <a:spcBef>
                  <a:spcPct val="0"/>
                </a:spcBef>
                <a:spcAft>
                  <a:spcPct val="0"/>
                </a:spcAft>
              </a:pPr>
              <a:r>
                <a:rPr lang="en-US" altLang="en-US" sz="2000" b="1">
                  <a:solidFill>
                    <a:srgbClr val="000000"/>
                  </a:solidFill>
                </a:rPr>
                <a:t>  10.74</a:t>
              </a:r>
            </a:p>
            <a:p>
              <a:pPr fontAlgn="base">
                <a:spcBef>
                  <a:spcPct val="0"/>
                </a:spcBef>
                <a:spcAft>
                  <a:spcPct val="0"/>
                </a:spcAft>
              </a:pPr>
              <a:r>
                <a:rPr lang="en-US" altLang="en-US" sz="2000" b="1">
                  <a:solidFill>
                    <a:srgbClr val="000000"/>
                  </a:solidFill>
                </a:rPr>
                <a:t>    8.59</a:t>
              </a:r>
            </a:p>
            <a:p>
              <a:pPr fontAlgn="base">
                <a:spcBef>
                  <a:spcPct val="0"/>
                </a:spcBef>
                <a:spcAft>
                  <a:spcPct val="0"/>
                </a:spcAft>
              </a:pPr>
              <a:r>
                <a:rPr lang="en-US" altLang="en-US" sz="2000" b="1">
                  <a:solidFill>
                    <a:srgbClr val="000000"/>
                  </a:solidFill>
                </a:rPr>
                <a:t>    6.87</a:t>
              </a:r>
            </a:p>
            <a:p>
              <a:pPr fontAlgn="base">
                <a:spcBef>
                  <a:spcPct val="0"/>
                </a:spcBef>
                <a:spcAft>
                  <a:spcPct val="0"/>
                </a:spcAft>
              </a:pPr>
              <a:r>
                <a:rPr lang="en-US" altLang="en-US" sz="2000" b="1">
                  <a:solidFill>
                    <a:srgbClr val="000000"/>
                  </a:solidFill>
                </a:rPr>
                <a:t>    5.50</a:t>
              </a:r>
            </a:p>
            <a:p>
              <a:pPr fontAlgn="base">
                <a:spcBef>
                  <a:spcPct val="0"/>
                </a:spcBef>
                <a:spcAft>
                  <a:spcPct val="0"/>
                </a:spcAft>
              </a:pPr>
              <a:r>
                <a:rPr lang="en-US" altLang="en-US" sz="2000" b="1">
                  <a:solidFill>
                    <a:srgbClr val="000000"/>
                  </a:solidFill>
                </a:rPr>
                <a:t>    4.40</a:t>
              </a:r>
            </a:p>
            <a:p>
              <a:pPr fontAlgn="base">
                <a:spcBef>
                  <a:spcPct val="0"/>
                </a:spcBef>
                <a:spcAft>
                  <a:spcPct val="0"/>
                </a:spcAft>
              </a:pPr>
              <a:r>
                <a:rPr lang="en-US" altLang="en-US" sz="2000" b="1">
                  <a:solidFill>
                    <a:srgbClr val="000000"/>
                  </a:solidFill>
                </a:rPr>
                <a:t>  17.59</a:t>
              </a:r>
            </a:p>
          </p:txBody>
        </p:sp>
      </p:grpSp>
      <p:sp>
        <p:nvSpPr>
          <p:cNvPr id="41998" name="Line 14"/>
          <p:cNvSpPr>
            <a:spLocks noChangeShapeType="1"/>
          </p:cNvSpPr>
          <p:nvPr/>
        </p:nvSpPr>
        <p:spPr bwMode="auto">
          <a:xfrm>
            <a:off x="7742238" y="6197600"/>
            <a:ext cx="98583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sp>
        <p:nvSpPr>
          <p:cNvPr id="41999" name="Rectangle 15"/>
          <p:cNvSpPr>
            <a:spLocks noChangeArrowheads="1"/>
          </p:cNvSpPr>
          <p:nvPr/>
        </p:nvSpPr>
        <p:spPr bwMode="auto">
          <a:xfrm>
            <a:off x="7596188" y="6213475"/>
            <a:ext cx="10985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000" b="1">
                <a:solidFill>
                  <a:srgbClr val="CC0000"/>
                </a:solidFill>
              </a:rPr>
              <a:t>$400.00</a:t>
            </a:r>
          </a:p>
        </p:txBody>
      </p:sp>
      <p:sp>
        <p:nvSpPr>
          <p:cNvPr id="42009" name="Rectangle 25"/>
          <p:cNvSpPr>
            <a:spLocks noChangeArrowheads="1"/>
          </p:cNvSpPr>
          <p:nvPr/>
        </p:nvSpPr>
        <p:spPr bwMode="auto">
          <a:xfrm rot="5400000">
            <a:off x="5004594" y="3961607"/>
            <a:ext cx="4899025" cy="287337"/>
          </a:xfrm>
          <a:prstGeom prst="rect">
            <a:avLst/>
          </a:prstGeom>
          <a:gradFill rotWithShape="0">
            <a:gsLst>
              <a:gs pos="0">
                <a:schemeClr val="folHlink"/>
              </a:gs>
              <a:gs pos="100000">
                <a:srgbClr val="99CCFF"/>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42000" name="Rectangle 16"/>
          <p:cNvSpPr>
            <a:spLocks noChangeArrowheads="1"/>
          </p:cNvSpPr>
          <p:nvPr/>
        </p:nvSpPr>
        <p:spPr bwMode="auto">
          <a:xfrm>
            <a:off x="1811338" y="6224588"/>
            <a:ext cx="5780087" cy="34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1700" b="1">
                <a:solidFill>
                  <a:srgbClr val="CC0000"/>
                </a:solidFill>
              </a:rPr>
              <a:t>Total amount of money created by the banking system</a:t>
            </a:r>
          </a:p>
        </p:txBody>
      </p:sp>
    </p:spTree>
    <p:extLst>
      <p:ext uri="{BB962C8B-B14F-4D97-AF65-F5344CB8AC3E}">
        <p14:creationId xmlns:p14="http://schemas.microsoft.com/office/powerpoint/2010/main" val="15462354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wipe(left)">
                                      <p:cBhvr>
                                        <p:cTn id="7" dur="500"/>
                                        <p:tgtEl>
                                          <p:spTgt spid="41986"/>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42011"/>
                                        </p:tgtEl>
                                        <p:attrNameLst>
                                          <p:attrName>style.visibility</p:attrName>
                                        </p:attrNameLst>
                                      </p:cBhvr>
                                      <p:to>
                                        <p:strVal val="visible"/>
                                      </p:to>
                                    </p:set>
                                    <p:animEffect transition="in" filter="wipe(up)">
                                      <p:cBhvr>
                                        <p:cTn id="11" dur="500"/>
                                        <p:tgtEl>
                                          <p:spTgt spid="42011"/>
                                        </p:tgtEl>
                                      </p:cBhvr>
                                    </p:animEffect>
                                  </p:childTnLst>
                                </p:cTn>
                              </p:par>
                            </p:childTnLst>
                          </p:cTn>
                        </p:par>
                        <p:par>
                          <p:cTn id="12" fill="hold" nodeType="afterGroup">
                            <p:stCondLst>
                              <p:cond delay="1000"/>
                            </p:stCondLst>
                            <p:childTnLst>
                              <p:par>
                                <p:cTn id="13" presetID="16" presetClass="entr" presetSubtype="42" fill="hold" grpId="0" nodeType="afterEffect">
                                  <p:stCondLst>
                                    <p:cond delay="0"/>
                                  </p:stCondLst>
                                  <p:childTnLst>
                                    <p:set>
                                      <p:cBhvr>
                                        <p:cTn id="14" dur="1" fill="hold">
                                          <p:stCondLst>
                                            <p:cond delay="0"/>
                                          </p:stCondLst>
                                        </p:cTn>
                                        <p:tgtEl>
                                          <p:spTgt spid="41992"/>
                                        </p:tgtEl>
                                        <p:attrNameLst>
                                          <p:attrName>style.visibility</p:attrName>
                                        </p:attrNameLst>
                                      </p:cBhvr>
                                      <p:to>
                                        <p:strVal val="visible"/>
                                      </p:to>
                                    </p:set>
                                    <p:animEffect transition="in" filter="barn(outHorizontal)">
                                      <p:cBhvr>
                                        <p:cTn id="15" dur="500"/>
                                        <p:tgtEl>
                                          <p:spTgt spid="41992"/>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42012"/>
                                        </p:tgtEl>
                                        <p:attrNameLst>
                                          <p:attrName>style.visibility</p:attrName>
                                        </p:attrNameLst>
                                      </p:cBhvr>
                                      <p:to>
                                        <p:strVal val="visible"/>
                                      </p:to>
                                    </p:set>
                                    <p:animEffect transition="in" filter="wipe(up)">
                                      <p:cBhvr>
                                        <p:cTn id="19" dur="500"/>
                                        <p:tgtEl>
                                          <p:spTgt spid="42012"/>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1998"/>
                                        </p:tgtEl>
                                        <p:attrNameLst>
                                          <p:attrName>style.visibility</p:attrName>
                                        </p:attrNameLst>
                                      </p:cBhvr>
                                      <p:to>
                                        <p:strVal val="visible"/>
                                      </p:to>
                                    </p:set>
                                    <p:animEffect transition="in" filter="wipe(left)">
                                      <p:cBhvr>
                                        <p:cTn id="23" dur="500"/>
                                        <p:tgtEl>
                                          <p:spTgt spid="4199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2013"/>
                                        </p:tgtEl>
                                        <p:attrNameLst>
                                          <p:attrName>style.visibility</p:attrName>
                                        </p:attrNameLst>
                                      </p:cBhvr>
                                      <p:to>
                                        <p:strVal val="visible"/>
                                      </p:to>
                                    </p:set>
                                    <p:animEffect transition="in" filter="wipe(up)">
                                      <p:cBhvr>
                                        <p:cTn id="28" dur="500"/>
                                        <p:tgtEl>
                                          <p:spTgt spid="42013"/>
                                        </p:tgtEl>
                                      </p:cBhvr>
                                    </p:animEffect>
                                  </p:childTnLst>
                                  <p:subTnLst>
                                    <p:set>
                                      <p:cBhvr override="childStyle">
                                        <p:cTn dur="1" fill="hold" display="0" masterRel="nextClick" afterEffect="1"/>
                                        <p:tgtEl>
                                          <p:spTgt spid="42013"/>
                                        </p:tgtEl>
                                        <p:attrNameLst>
                                          <p:attrName>style.visibility</p:attrName>
                                        </p:attrNameLst>
                                      </p:cBhvr>
                                      <p:to>
                                        <p:strVal val="hidden"/>
                                      </p:to>
                                    </p:set>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42014"/>
                                        </p:tgtEl>
                                        <p:attrNameLst>
                                          <p:attrName>style.visibility</p:attrName>
                                        </p:attrNameLst>
                                      </p:cBhvr>
                                      <p:to>
                                        <p:strVal val="visible"/>
                                      </p:to>
                                    </p:set>
                                    <p:animEffect transition="in" filter="wipe(up)">
                                      <p:cBhvr>
                                        <p:cTn id="33" dur="500"/>
                                        <p:tgtEl>
                                          <p:spTgt spid="42014"/>
                                        </p:tgtEl>
                                      </p:cBhvr>
                                    </p:animEffect>
                                  </p:childTnLst>
                                  <p:subTnLst>
                                    <p:set>
                                      <p:cBhvr override="childStyle">
                                        <p:cTn dur="1" fill="hold" display="0" masterRel="nextClick" afterEffect="1"/>
                                        <p:tgtEl>
                                          <p:spTgt spid="42014"/>
                                        </p:tgtEl>
                                        <p:attrNameLst>
                                          <p:attrName>style.visibility</p:attrName>
                                        </p:attrNameLst>
                                      </p:cBhvr>
                                      <p:to>
                                        <p:strVal val="hidden"/>
                                      </p:to>
                                    </p:set>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42015"/>
                                        </p:tgtEl>
                                        <p:attrNameLst>
                                          <p:attrName>style.visibility</p:attrName>
                                        </p:attrNameLst>
                                      </p:cBhvr>
                                      <p:to>
                                        <p:strVal val="visible"/>
                                      </p:to>
                                    </p:set>
                                    <p:animEffect transition="in" filter="wipe(up)">
                                      <p:cBhvr>
                                        <p:cTn id="38" dur="500"/>
                                        <p:tgtEl>
                                          <p:spTgt spid="42015"/>
                                        </p:tgtEl>
                                      </p:cBhvr>
                                    </p:animEffect>
                                  </p:childTnLst>
                                  <p:subTnLst>
                                    <p:set>
                                      <p:cBhvr override="childStyle">
                                        <p:cTn dur="1" fill="hold" display="0" masterRel="nextClick" afterEffect="1"/>
                                        <p:tgtEl>
                                          <p:spTgt spid="42015"/>
                                        </p:tgtEl>
                                        <p:attrNameLst>
                                          <p:attrName>style.visibility</p:attrName>
                                        </p:attrNameLst>
                                      </p:cBhvr>
                                      <p:to>
                                        <p:strVal val="hidden"/>
                                      </p:to>
                                    </p:set>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2007"/>
                                        </p:tgtEl>
                                        <p:attrNameLst>
                                          <p:attrName>style.visibility</p:attrName>
                                        </p:attrNameLst>
                                      </p:cBhvr>
                                      <p:to>
                                        <p:strVal val="visible"/>
                                      </p:to>
                                    </p:set>
                                    <p:animEffect transition="in" filter="wipe(left)">
                                      <p:cBhvr>
                                        <p:cTn id="43" dur="500"/>
                                        <p:tgtEl>
                                          <p:spTgt spid="42007"/>
                                        </p:tgtEl>
                                      </p:cBhvr>
                                    </p:animEffect>
                                  </p:childTnLst>
                                </p:cTn>
                              </p:par>
                            </p:childTnLst>
                          </p:cTn>
                        </p:par>
                        <p:par>
                          <p:cTn id="44" fill="hold" nodeType="afterGroup">
                            <p:stCondLst>
                              <p:cond delay="500"/>
                            </p:stCondLst>
                            <p:childTnLst>
                              <p:par>
                                <p:cTn id="45" presetID="22" presetClass="entr" presetSubtype="1" fill="hold" grpId="0" nodeType="afterEffect">
                                  <p:stCondLst>
                                    <p:cond delay="0"/>
                                  </p:stCondLst>
                                  <p:childTnLst>
                                    <p:set>
                                      <p:cBhvr>
                                        <p:cTn id="46" dur="1" fill="hold">
                                          <p:stCondLst>
                                            <p:cond delay="0"/>
                                          </p:stCondLst>
                                        </p:cTn>
                                        <p:tgtEl>
                                          <p:spTgt spid="42009"/>
                                        </p:tgtEl>
                                        <p:attrNameLst>
                                          <p:attrName>style.visibility</p:attrName>
                                        </p:attrNameLst>
                                      </p:cBhvr>
                                      <p:to>
                                        <p:strVal val="visible"/>
                                      </p:to>
                                    </p:set>
                                    <p:animEffect transition="in" filter="wipe(up)">
                                      <p:cBhvr>
                                        <p:cTn id="47" dur="500"/>
                                        <p:tgtEl>
                                          <p:spTgt spid="42009"/>
                                        </p:tgtEl>
                                      </p:cBhvr>
                                    </p:animEffect>
                                  </p:childTnLst>
                                </p:cTn>
                              </p:par>
                            </p:childTnLst>
                          </p:cTn>
                        </p:par>
                        <p:par>
                          <p:cTn id="48" fill="hold" nodeType="afterGroup">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42010"/>
                                        </p:tgtEl>
                                        <p:attrNameLst>
                                          <p:attrName>style.visibility</p:attrName>
                                        </p:attrNameLst>
                                      </p:cBhvr>
                                      <p:to>
                                        <p:strVal val="visible"/>
                                      </p:to>
                                    </p:set>
                                    <p:animEffect transition="in" filter="wipe(left)">
                                      <p:cBhvr>
                                        <p:cTn id="51" dur="500"/>
                                        <p:tgtEl>
                                          <p:spTgt spid="42010"/>
                                        </p:tgtEl>
                                      </p:cBhvr>
                                    </p:animEffect>
                                  </p:childTnLst>
                                </p:cTn>
                              </p:par>
                            </p:childTnLst>
                          </p:cTn>
                        </p:par>
                        <p:par>
                          <p:cTn id="52" fill="hold" nodeType="afterGroup">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42000"/>
                                        </p:tgtEl>
                                        <p:attrNameLst>
                                          <p:attrName>style.visibility</p:attrName>
                                        </p:attrNameLst>
                                      </p:cBhvr>
                                      <p:to>
                                        <p:strVal val="visible"/>
                                      </p:to>
                                    </p:set>
                                    <p:animEffect transition="in" filter="wipe(left)">
                                      <p:cBhvr>
                                        <p:cTn id="55" dur="500"/>
                                        <p:tgtEl>
                                          <p:spTgt spid="42000"/>
                                        </p:tgtEl>
                                      </p:cBhvr>
                                    </p:animEffect>
                                  </p:childTnLst>
                                </p:cTn>
                              </p:par>
                            </p:childTnLst>
                          </p:cTn>
                        </p:par>
                        <p:par>
                          <p:cTn id="56" fill="hold" nodeType="afterGroup">
                            <p:stCondLst>
                              <p:cond delay="2000"/>
                            </p:stCondLst>
                            <p:childTnLst>
                              <p:par>
                                <p:cTn id="57" presetID="9" presetClass="entr" presetSubtype="0" fill="hold" grpId="0" nodeType="afterEffect">
                                  <p:stCondLst>
                                    <p:cond delay="0"/>
                                  </p:stCondLst>
                                  <p:childTnLst>
                                    <p:set>
                                      <p:cBhvr>
                                        <p:cTn id="58" dur="1" fill="hold">
                                          <p:stCondLst>
                                            <p:cond delay="0"/>
                                          </p:stCondLst>
                                        </p:cTn>
                                        <p:tgtEl>
                                          <p:spTgt spid="41999"/>
                                        </p:tgtEl>
                                        <p:attrNameLst>
                                          <p:attrName>style.visibility</p:attrName>
                                        </p:attrNameLst>
                                      </p:cBhvr>
                                      <p:to>
                                        <p:strVal val="visible"/>
                                      </p:to>
                                    </p:set>
                                    <p:animEffect transition="in" filter="dissolve">
                                      <p:cBhvr>
                                        <p:cTn id="59" dur="500"/>
                                        <p:tgtEl>
                                          <p:spTgt spid="41999"/>
                                        </p:tgtEl>
                                      </p:cBhvr>
                                    </p:animEffect>
                                  </p:childTnLst>
                                  <p:subTnLst>
                                    <p:audio>
                                      <p:cMediaNode>
                                        <p:cTn display="0" masterRel="sameClick">
                                          <p:stCondLst>
                                            <p:cond evt="begin" delay="0">
                                              <p:tn val="57"/>
                                            </p:cond>
                                          </p:stCondLst>
                                          <p:endCondLst>
                                            <p:cond evt="onStopAudio" delay="0">
                                              <p:tgtEl>
                                                <p:sldTgt/>
                                              </p:tgtEl>
                                            </p:cond>
                                          </p:endCondLst>
                                        </p:cTn>
                                        <p:tgtEl>
                                          <p:sndTgt r:embed="rId2" name="D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15" grpId="0" animBg="1"/>
      <p:bldP spid="42014" grpId="0" animBg="1"/>
      <p:bldP spid="42013" grpId="0" animBg="1"/>
      <p:bldP spid="42007" grpId="0" animBg="1"/>
      <p:bldP spid="42010" grpId="0" animBg="1"/>
      <p:bldP spid="41986" grpId="0" autoUpdateAnimBg="0"/>
      <p:bldP spid="41992" grpId="0" animBg="1"/>
      <p:bldP spid="41998" grpId="0" animBg="1"/>
      <p:bldP spid="41999" grpId="0" autoUpdateAnimBg="0"/>
      <p:bldP spid="42009" grpId="0" animBg="1"/>
      <p:bldP spid="42000"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ChangeArrowheads="1"/>
          </p:cNvSpPr>
          <p:nvPr/>
        </p:nvSpPr>
        <p:spPr bwMode="auto">
          <a:xfrm>
            <a:off x="6113463" y="1646238"/>
            <a:ext cx="1489075" cy="287337"/>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46083" name="Rectangle 6"/>
          <p:cNvSpPr>
            <a:spLocks noChangeArrowheads="1"/>
          </p:cNvSpPr>
          <p:nvPr/>
        </p:nvSpPr>
        <p:spPr bwMode="auto">
          <a:xfrm>
            <a:off x="7321550" y="6269038"/>
            <a:ext cx="1449388" cy="287337"/>
          </a:xfrm>
          <a:prstGeom prst="rect">
            <a:avLst/>
          </a:prstGeom>
          <a:solidFill>
            <a:srgbClr val="99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46084" name="Rectangle 7"/>
          <p:cNvSpPr>
            <a:spLocks noChangeArrowheads="1"/>
          </p:cNvSpPr>
          <p:nvPr/>
        </p:nvSpPr>
        <p:spPr bwMode="auto">
          <a:xfrm>
            <a:off x="1836738" y="63500"/>
            <a:ext cx="7110412"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600" b="1">
                <a:solidFill>
                  <a:srgbClr val="000099"/>
                </a:solidFill>
              </a:rPr>
              <a:t>MULTIPLE DEPOSIT EXPANSION PROCESS</a:t>
            </a:r>
          </a:p>
        </p:txBody>
      </p:sp>
      <p:grpSp>
        <p:nvGrpSpPr>
          <p:cNvPr id="46085" name="Group 8"/>
          <p:cNvGrpSpPr>
            <a:grpSpLocks/>
          </p:cNvGrpSpPr>
          <p:nvPr/>
        </p:nvGrpSpPr>
        <p:grpSpPr bwMode="auto">
          <a:xfrm>
            <a:off x="1801813" y="611188"/>
            <a:ext cx="7218362" cy="822325"/>
            <a:chOff x="1135" y="385"/>
            <a:chExt cx="4547" cy="518"/>
          </a:xfrm>
        </p:grpSpPr>
        <p:sp>
          <p:nvSpPr>
            <p:cNvPr id="46100" name="Rectangle 9"/>
            <p:cNvSpPr>
              <a:spLocks noChangeArrowheads="1"/>
            </p:cNvSpPr>
            <p:nvPr/>
          </p:nvSpPr>
          <p:spPr bwMode="auto">
            <a:xfrm>
              <a:off x="1135" y="693"/>
              <a:ext cx="42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spcBef>
                  <a:spcPct val="0"/>
                </a:spcBef>
                <a:spcAft>
                  <a:spcPct val="0"/>
                </a:spcAft>
              </a:pPr>
              <a:r>
                <a:rPr lang="en-US" altLang="en-US" sz="1600" b="1">
                  <a:solidFill>
                    <a:srgbClr val="000000"/>
                  </a:solidFill>
                </a:rPr>
                <a:t>Bank</a:t>
              </a:r>
            </a:p>
          </p:txBody>
        </p:sp>
        <p:sp>
          <p:nvSpPr>
            <p:cNvPr id="46101" name="Rectangle 10"/>
            <p:cNvSpPr>
              <a:spLocks noChangeArrowheads="1"/>
            </p:cNvSpPr>
            <p:nvPr/>
          </p:nvSpPr>
          <p:spPr bwMode="auto">
            <a:xfrm>
              <a:off x="1826" y="539"/>
              <a:ext cx="1230"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spcBef>
                  <a:spcPct val="0"/>
                </a:spcBef>
                <a:spcAft>
                  <a:spcPct val="0"/>
                </a:spcAft>
              </a:pPr>
              <a:r>
                <a:rPr lang="en-US" altLang="en-US" sz="1600" b="1">
                  <a:solidFill>
                    <a:srgbClr val="000000"/>
                  </a:solidFill>
                </a:rPr>
                <a:t>Acquired reserves</a:t>
              </a:r>
            </a:p>
            <a:p>
              <a:pPr algn="ctr" fontAlgn="base">
                <a:spcBef>
                  <a:spcPct val="0"/>
                </a:spcBef>
                <a:spcAft>
                  <a:spcPct val="0"/>
                </a:spcAft>
              </a:pPr>
              <a:r>
                <a:rPr lang="en-US" altLang="en-US" sz="1600" b="1">
                  <a:solidFill>
                    <a:srgbClr val="000000"/>
                  </a:solidFill>
                </a:rPr>
                <a:t>and deposits</a:t>
              </a:r>
            </a:p>
          </p:txBody>
        </p:sp>
        <p:sp>
          <p:nvSpPr>
            <p:cNvPr id="46102" name="Rectangle 11"/>
            <p:cNvSpPr>
              <a:spLocks noChangeArrowheads="1"/>
            </p:cNvSpPr>
            <p:nvPr/>
          </p:nvSpPr>
          <p:spPr bwMode="auto">
            <a:xfrm>
              <a:off x="3057" y="539"/>
              <a:ext cx="668"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spcBef>
                  <a:spcPct val="0"/>
                </a:spcBef>
                <a:spcAft>
                  <a:spcPct val="0"/>
                </a:spcAft>
              </a:pPr>
              <a:r>
                <a:rPr lang="en-US" altLang="en-US" sz="1600" b="1">
                  <a:solidFill>
                    <a:srgbClr val="000000"/>
                  </a:solidFill>
                </a:rPr>
                <a:t>Required</a:t>
              </a:r>
            </a:p>
            <a:p>
              <a:pPr algn="ctr" fontAlgn="base">
                <a:spcBef>
                  <a:spcPct val="0"/>
                </a:spcBef>
                <a:spcAft>
                  <a:spcPct val="0"/>
                </a:spcAft>
              </a:pPr>
              <a:r>
                <a:rPr lang="en-US" altLang="en-US" sz="1600" b="1">
                  <a:solidFill>
                    <a:srgbClr val="000000"/>
                  </a:solidFill>
                </a:rPr>
                <a:t>reserves</a:t>
              </a:r>
            </a:p>
          </p:txBody>
        </p:sp>
        <p:sp>
          <p:nvSpPr>
            <p:cNvPr id="46103" name="Rectangle 12"/>
            <p:cNvSpPr>
              <a:spLocks noChangeArrowheads="1"/>
            </p:cNvSpPr>
            <p:nvPr/>
          </p:nvSpPr>
          <p:spPr bwMode="auto">
            <a:xfrm>
              <a:off x="3819" y="539"/>
              <a:ext cx="640"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spcBef>
                  <a:spcPct val="0"/>
                </a:spcBef>
                <a:spcAft>
                  <a:spcPct val="0"/>
                </a:spcAft>
              </a:pPr>
              <a:r>
                <a:rPr lang="en-US" altLang="en-US" sz="1600" b="1">
                  <a:solidFill>
                    <a:srgbClr val="000000"/>
                  </a:solidFill>
                </a:rPr>
                <a:t>Excess</a:t>
              </a:r>
            </a:p>
            <a:p>
              <a:pPr algn="ctr" fontAlgn="base">
                <a:spcBef>
                  <a:spcPct val="0"/>
                </a:spcBef>
                <a:spcAft>
                  <a:spcPct val="0"/>
                </a:spcAft>
              </a:pPr>
              <a:r>
                <a:rPr lang="en-US" altLang="en-US" sz="1600" b="1">
                  <a:solidFill>
                    <a:srgbClr val="000000"/>
                  </a:solidFill>
                </a:rPr>
                <a:t>reserves</a:t>
              </a:r>
            </a:p>
          </p:txBody>
        </p:sp>
        <p:sp>
          <p:nvSpPr>
            <p:cNvPr id="46104" name="Rectangle 13"/>
            <p:cNvSpPr>
              <a:spLocks noChangeArrowheads="1"/>
            </p:cNvSpPr>
            <p:nvPr/>
          </p:nvSpPr>
          <p:spPr bwMode="auto">
            <a:xfrm>
              <a:off x="4665" y="385"/>
              <a:ext cx="1017"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spcBef>
                  <a:spcPct val="0"/>
                </a:spcBef>
                <a:spcAft>
                  <a:spcPct val="0"/>
                </a:spcAft>
              </a:pPr>
              <a:r>
                <a:rPr lang="en-US" altLang="en-US" sz="1600" b="1">
                  <a:solidFill>
                    <a:srgbClr val="000000"/>
                  </a:solidFill>
                </a:rPr>
                <a:t>Amount bank</a:t>
              </a:r>
            </a:p>
            <a:p>
              <a:pPr algn="ctr" fontAlgn="base">
                <a:spcBef>
                  <a:spcPct val="0"/>
                </a:spcBef>
                <a:spcAft>
                  <a:spcPct val="0"/>
                </a:spcAft>
              </a:pPr>
              <a:r>
                <a:rPr lang="en-US" altLang="en-US" sz="1600" b="1">
                  <a:solidFill>
                    <a:srgbClr val="000000"/>
                  </a:solidFill>
                </a:rPr>
                <a:t>can lend - New</a:t>
              </a:r>
            </a:p>
            <a:p>
              <a:pPr algn="ctr" fontAlgn="base">
                <a:spcBef>
                  <a:spcPct val="0"/>
                </a:spcBef>
                <a:spcAft>
                  <a:spcPct val="0"/>
                </a:spcAft>
              </a:pPr>
              <a:r>
                <a:rPr lang="en-US" altLang="en-US" sz="1600" b="1">
                  <a:solidFill>
                    <a:srgbClr val="000000"/>
                  </a:solidFill>
                </a:rPr>
                <a:t>money created</a:t>
              </a:r>
            </a:p>
          </p:txBody>
        </p:sp>
      </p:grpSp>
      <p:sp>
        <p:nvSpPr>
          <p:cNvPr id="46086" name="Line 14"/>
          <p:cNvSpPr>
            <a:spLocks noChangeShapeType="1"/>
          </p:cNvSpPr>
          <p:nvPr/>
        </p:nvSpPr>
        <p:spPr bwMode="auto">
          <a:xfrm>
            <a:off x="1897063" y="1504950"/>
            <a:ext cx="6919912" cy="0"/>
          </a:xfrm>
          <a:prstGeom prst="line">
            <a:avLst/>
          </a:prstGeom>
          <a:noFill/>
          <a:ln w="3810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grpSp>
        <p:nvGrpSpPr>
          <p:cNvPr id="46087" name="Group 15"/>
          <p:cNvGrpSpPr>
            <a:grpSpLocks/>
          </p:cNvGrpSpPr>
          <p:nvPr/>
        </p:nvGrpSpPr>
        <p:grpSpPr bwMode="auto">
          <a:xfrm>
            <a:off x="1931988" y="1571625"/>
            <a:ext cx="6759575" cy="4675188"/>
            <a:chOff x="1217" y="990"/>
            <a:chExt cx="4258" cy="2945"/>
          </a:xfrm>
        </p:grpSpPr>
        <p:sp>
          <p:nvSpPr>
            <p:cNvPr id="46095" name="Rectangle 16"/>
            <p:cNvSpPr>
              <a:spLocks noChangeArrowheads="1"/>
            </p:cNvSpPr>
            <p:nvPr/>
          </p:nvSpPr>
          <p:spPr bwMode="auto">
            <a:xfrm>
              <a:off x="1217" y="999"/>
              <a:ext cx="1047" cy="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000" b="1">
                  <a:solidFill>
                    <a:srgbClr val="000000"/>
                  </a:solidFill>
                </a:rPr>
                <a:t>A</a:t>
              </a:r>
            </a:p>
            <a:p>
              <a:pPr fontAlgn="base">
                <a:spcBef>
                  <a:spcPct val="0"/>
                </a:spcBef>
                <a:spcAft>
                  <a:spcPct val="0"/>
                </a:spcAft>
              </a:pPr>
              <a:r>
                <a:rPr lang="en-US" altLang="en-US" sz="2000" b="1">
                  <a:solidFill>
                    <a:srgbClr val="000000"/>
                  </a:solidFill>
                </a:rPr>
                <a:t>B</a:t>
              </a:r>
            </a:p>
            <a:p>
              <a:pPr fontAlgn="base">
                <a:spcBef>
                  <a:spcPct val="0"/>
                </a:spcBef>
                <a:spcAft>
                  <a:spcPct val="0"/>
                </a:spcAft>
              </a:pPr>
              <a:r>
                <a:rPr lang="en-US" altLang="en-US" sz="2000" b="1">
                  <a:solidFill>
                    <a:srgbClr val="000000"/>
                  </a:solidFill>
                </a:rPr>
                <a:t>C</a:t>
              </a:r>
            </a:p>
            <a:p>
              <a:pPr fontAlgn="base">
                <a:spcBef>
                  <a:spcPct val="0"/>
                </a:spcBef>
                <a:spcAft>
                  <a:spcPct val="0"/>
                </a:spcAft>
              </a:pPr>
              <a:r>
                <a:rPr lang="en-US" altLang="en-US" sz="2000" b="1">
                  <a:solidFill>
                    <a:srgbClr val="000000"/>
                  </a:solidFill>
                </a:rPr>
                <a:t>D</a:t>
              </a:r>
            </a:p>
            <a:p>
              <a:pPr fontAlgn="base">
                <a:spcBef>
                  <a:spcPct val="0"/>
                </a:spcBef>
                <a:spcAft>
                  <a:spcPct val="0"/>
                </a:spcAft>
              </a:pPr>
              <a:r>
                <a:rPr lang="en-US" altLang="en-US" sz="2000" b="1">
                  <a:solidFill>
                    <a:srgbClr val="000000"/>
                  </a:solidFill>
                </a:rPr>
                <a:t>E</a:t>
              </a:r>
            </a:p>
            <a:p>
              <a:pPr fontAlgn="base">
                <a:spcBef>
                  <a:spcPct val="0"/>
                </a:spcBef>
                <a:spcAft>
                  <a:spcPct val="0"/>
                </a:spcAft>
              </a:pPr>
              <a:r>
                <a:rPr lang="en-US" altLang="en-US" sz="2000" b="1">
                  <a:solidFill>
                    <a:srgbClr val="000000"/>
                  </a:solidFill>
                </a:rPr>
                <a:t>F</a:t>
              </a:r>
            </a:p>
            <a:p>
              <a:pPr fontAlgn="base">
                <a:spcBef>
                  <a:spcPct val="0"/>
                </a:spcBef>
                <a:spcAft>
                  <a:spcPct val="0"/>
                </a:spcAft>
              </a:pPr>
              <a:r>
                <a:rPr lang="en-US" altLang="en-US" sz="2000" b="1">
                  <a:solidFill>
                    <a:srgbClr val="000000"/>
                  </a:solidFill>
                </a:rPr>
                <a:t>G</a:t>
              </a:r>
            </a:p>
            <a:p>
              <a:pPr fontAlgn="base">
                <a:spcBef>
                  <a:spcPct val="0"/>
                </a:spcBef>
                <a:spcAft>
                  <a:spcPct val="0"/>
                </a:spcAft>
              </a:pPr>
              <a:r>
                <a:rPr lang="en-US" altLang="en-US" sz="2000" b="1">
                  <a:solidFill>
                    <a:srgbClr val="000000"/>
                  </a:solidFill>
                </a:rPr>
                <a:t>H</a:t>
              </a:r>
            </a:p>
            <a:p>
              <a:pPr fontAlgn="base">
                <a:spcBef>
                  <a:spcPct val="0"/>
                </a:spcBef>
                <a:spcAft>
                  <a:spcPct val="0"/>
                </a:spcAft>
              </a:pPr>
              <a:r>
                <a:rPr lang="en-US" altLang="en-US" sz="2000" b="1">
                  <a:solidFill>
                    <a:srgbClr val="000000"/>
                  </a:solidFill>
                </a:rPr>
                <a:t>I</a:t>
              </a:r>
            </a:p>
            <a:p>
              <a:pPr fontAlgn="base">
                <a:spcBef>
                  <a:spcPct val="0"/>
                </a:spcBef>
                <a:spcAft>
                  <a:spcPct val="0"/>
                </a:spcAft>
              </a:pPr>
              <a:r>
                <a:rPr lang="en-US" altLang="en-US" sz="2000" b="1">
                  <a:solidFill>
                    <a:srgbClr val="000000"/>
                  </a:solidFill>
                </a:rPr>
                <a:t>J</a:t>
              </a:r>
            </a:p>
            <a:p>
              <a:pPr fontAlgn="base">
                <a:spcBef>
                  <a:spcPct val="0"/>
                </a:spcBef>
                <a:spcAft>
                  <a:spcPct val="0"/>
                </a:spcAft>
              </a:pPr>
              <a:r>
                <a:rPr lang="en-US" altLang="en-US" sz="2000" b="1">
                  <a:solidFill>
                    <a:srgbClr val="000000"/>
                  </a:solidFill>
                </a:rPr>
                <a:t>K</a:t>
              </a:r>
            </a:p>
            <a:p>
              <a:pPr fontAlgn="base">
                <a:spcBef>
                  <a:spcPct val="0"/>
                </a:spcBef>
                <a:spcAft>
                  <a:spcPct val="0"/>
                </a:spcAft>
              </a:pPr>
              <a:r>
                <a:rPr lang="en-US" altLang="en-US" sz="2000" b="1">
                  <a:solidFill>
                    <a:srgbClr val="000000"/>
                  </a:solidFill>
                </a:rPr>
                <a:t>L</a:t>
              </a:r>
            </a:p>
            <a:p>
              <a:pPr fontAlgn="base">
                <a:spcBef>
                  <a:spcPct val="0"/>
                </a:spcBef>
                <a:spcAft>
                  <a:spcPct val="0"/>
                </a:spcAft>
              </a:pPr>
              <a:r>
                <a:rPr lang="en-US" altLang="en-US" sz="2000" b="1">
                  <a:solidFill>
                    <a:srgbClr val="000000"/>
                  </a:solidFill>
                </a:rPr>
                <a:t>M</a:t>
              </a:r>
            </a:p>
            <a:p>
              <a:pPr fontAlgn="base">
                <a:spcBef>
                  <a:spcPct val="0"/>
                </a:spcBef>
                <a:spcAft>
                  <a:spcPct val="0"/>
                </a:spcAft>
              </a:pPr>
              <a:r>
                <a:rPr lang="en-US" altLang="en-US" sz="2000" b="1">
                  <a:solidFill>
                    <a:srgbClr val="000000"/>
                  </a:solidFill>
                </a:rPr>
                <a:t>N</a:t>
              </a:r>
            </a:p>
            <a:p>
              <a:pPr fontAlgn="base">
                <a:spcBef>
                  <a:spcPct val="0"/>
                </a:spcBef>
                <a:spcAft>
                  <a:spcPct val="0"/>
                </a:spcAft>
              </a:pPr>
              <a:r>
                <a:rPr lang="en-US" altLang="en-US" sz="2000" b="1">
                  <a:solidFill>
                    <a:srgbClr val="000000"/>
                  </a:solidFill>
                </a:rPr>
                <a:t>Other banks</a:t>
              </a:r>
            </a:p>
          </p:txBody>
        </p:sp>
        <p:sp>
          <p:nvSpPr>
            <p:cNvPr id="46096" name="Rectangle 17"/>
            <p:cNvSpPr>
              <a:spLocks noChangeArrowheads="1"/>
            </p:cNvSpPr>
            <p:nvPr/>
          </p:nvSpPr>
          <p:spPr bwMode="auto">
            <a:xfrm>
              <a:off x="2095" y="999"/>
              <a:ext cx="692" cy="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000" b="1">
                  <a:solidFill>
                    <a:srgbClr val="000000"/>
                  </a:solidFill>
                </a:rPr>
                <a:t>$100.00</a:t>
              </a:r>
            </a:p>
            <a:p>
              <a:pPr fontAlgn="base">
                <a:spcBef>
                  <a:spcPct val="0"/>
                </a:spcBef>
                <a:spcAft>
                  <a:spcPct val="0"/>
                </a:spcAft>
              </a:pPr>
              <a:r>
                <a:rPr lang="en-US" altLang="en-US" sz="2000" b="1">
                  <a:solidFill>
                    <a:srgbClr val="000000"/>
                  </a:solidFill>
                </a:rPr>
                <a:t>    80.00</a:t>
              </a:r>
            </a:p>
            <a:p>
              <a:pPr fontAlgn="base">
                <a:spcBef>
                  <a:spcPct val="0"/>
                </a:spcBef>
                <a:spcAft>
                  <a:spcPct val="0"/>
                </a:spcAft>
              </a:pPr>
              <a:r>
                <a:rPr lang="en-US" altLang="en-US" sz="2000" b="1">
                  <a:solidFill>
                    <a:srgbClr val="000000"/>
                  </a:solidFill>
                </a:rPr>
                <a:t>    64.00</a:t>
              </a:r>
            </a:p>
            <a:p>
              <a:pPr fontAlgn="base">
                <a:spcBef>
                  <a:spcPct val="0"/>
                </a:spcBef>
                <a:spcAft>
                  <a:spcPct val="0"/>
                </a:spcAft>
              </a:pPr>
              <a:r>
                <a:rPr lang="en-US" altLang="en-US" sz="2000" b="1">
                  <a:solidFill>
                    <a:srgbClr val="000000"/>
                  </a:solidFill>
                </a:rPr>
                <a:t>    51.20</a:t>
              </a:r>
            </a:p>
            <a:p>
              <a:pPr fontAlgn="base">
                <a:spcBef>
                  <a:spcPct val="0"/>
                </a:spcBef>
                <a:spcAft>
                  <a:spcPct val="0"/>
                </a:spcAft>
              </a:pPr>
              <a:r>
                <a:rPr lang="en-US" altLang="en-US" sz="2000" b="1">
                  <a:solidFill>
                    <a:srgbClr val="000000"/>
                  </a:solidFill>
                </a:rPr>
                <a:t>    40.96</a:t>
              </a:r>
            </a:p>
            <a:p>
              <a:pPr fontAlgn="base">
                <a:spcBef>
                  <a:spcPct val="0"/>
                </a:spcBef>
                <a:spcAft>
                  <a:spcPct val="0"/>
                </a:spcAft>
              </a:pPr>
              <a:r>
                <a:rPr lang="en-US" altLang="en-US" sz="2000" b="1">
                  <a:solidFill>
                    <a:srgbClr val="000000"/>
                  </a:solidFill>
                </a:rPr>
                <a:t>    32.77</a:t>
              </a:r>
            </a:p>
            <a:p>
              <a:pPr fontAlgn="base">
                <a:spcBef>
                  <a:spcPct val="0"/>
                </a:spcBef>
                <a:spcAft>
                  <a:spcPct val="0"/>
                </a:spcAft>
              </a:pPr>
              <a:r>
                <a:rPr lang="en-US" altLang="en-US" sz="2000" b="1">
                  <a:solidFill>
                    <a:srgbClr val="000000"/>
                  </a:solidFill>
                </a:rPr>
                <a:t>    26.21</a:t>
              </a:r>
            </a:p>
            <a:p>
              <a:pPr fontAlgn="base">
                <a:spcBef>
                  <a:spcPct val="0"/>
                </a:spcBef>
                <a:spcAft>
                  <a:spcPct val="0"/>
                </a:spcAft>
              </a:pPr>
              <a:r>
                <a:rPr lang="en-US" altLang="en-US" sz="2000" b="1">
                  <a:solidFill>
                    <a:srgbClr val="000000"/>
                  </a:solidFill>
                </a:rPr>
                <a:t>    20.97</a:t>
              </a:r>
            </a:p>
            <a:p>
              <a:pPr fontAlgn="base">
                <a:spcBef>
                  <a:spcPct val="0"/>
                </a:spcBef>
                <a:spcAft>
                  <a:spcPct val="0"/>
                </a:spcAft>
              </a:pPr>
              <a:r>
                <a:rPr lang="en-US" altLang="en-US" sz="2000" b="1">
                  <a:solidFill>
                    <a:srgbClr val="000000"/>
                  </a:solidFill>
                </a:rPr>
                <a:t>    16.78</a:t>
              </a:r>
            </a:p>
            <a:p>
              <a:pPr fontAlgn="base">
                <a:spcBef>
                  <a:spcPct val="0"/>
                </a:spcBef>
                <a:spcAft>
                  <a:spcPct val="0"/>
                </a:spcAft>
              </a:pPr>
              <a:r>
                <a:rPr lang="en-US" altLang="en-US" sz="2000" b="1">
                  <a:solidFill>
                    <a:srgbClr val="000000"/>
                  </a:solidFill>
                </a:rPr>
                <a:t>    13.42</a:t>
              </a:r>
            </a:p>
            <a:p>
              <a:pPr fontAlgn="base">
                <a:spcBef>
                  <a:spcPct val="0"/>
                </a:spcBef>
                <a:spcAft>
                  <a:spcPct val="0"/>
                </a:spcAft>
              </a:pPr>
              <a:r>
                <a:rPr lang="en-US" altLang="en-US" sz="2000" b="1">
                  <a:solidFill>
                    <a:srgbClr val="000000"/>
                  </a:solidFill>
                </a:rPr>
                <a:t>    10.74</a:t>
              </a:r>
            </a:p>
            <a:p>
              <a:pPr fontAlgn="base">
                <a:spcBef>
                  <a:spcPct val="0"/>
                </a:spcBef>
                <a:spcAft>
                  <a:spcPct val="0"/>
                </a:spcAft>
              </a:pPr>
              <a:r>
                <a:rPr lang="en-US" altLang="en-US" sz="2000" b="1">
                  <a:solidFill>
                    <a:srgbClr val="000000"/>
                  </a:solidFill>
                </a:rPr>
                <a:t>      8.59</a:t>
              </a:r>
            </a:p>
            <a:p>
              <a:pPr fontAlgn="base">
                <a:spcBef>
                  <a:spcPct val="0"/>
                </a:spcBef>
                <a:spcAft>
                  <a:spcPct val="0"/>
                </a:spcAft>
              </a:pPr>
              <a:r>
                <a:rPr lang="en-US" altLang="en-US" sz="2000" b="1">
                  <a:solidFill>
                    <a:srgbClr val="000000"/>
                  </a:solidFill>
                </a:rPr>
                <a:t>      6.87</a:t>
              </a:r>
            </a:p>
            <a:p>
              <a:pPr fontAlgn="base">
                <a:spcBef>
                  <a:spcPct val="0"/>
                </a:spcBef>
                <a:spcAft>
                  <a:spcPct val="0"/>
                </a:spcAft>
              </a:pPr>
              <a:r>
                <a:rPr lang="en-US" altLang="en-US" sz="2000" b="1">
                  <a:solidFill>
                    <a:srgbClr val="000000"/>
                  </a:solidFill>
                </a:rPr>
                <a:t>      5.50</a:t>
              </a:r>
            </a:p>
            <a:p>
              <a:pPr fontAlgn="base">
                <a:spcBef>
                  <a:spcPct val="0"/>
                </a:spcBef>
                <a:spcAft>
                  <a:spcPct val="0"/>
                </a:spcAft>
              </a:pPr>
              <a:r>
                <a:rPr lang="en-US" altLang="en-US" sz="2000" b="1">
                  <a:solidFill>
                    <a:srgbClr val="000000"/>
                  </a:solidFill>
                </a:rPr>
                <a:t>    21.99</a:t>
              </a:r>
            </a:p>
          </p:txBody>
        </p:sp>
        <p:sp>
          <p:nvSpPr>
            <p:cNvPr id="46097" name="Rectangle 18"/>
            <p:cNvSpPr>
              <a:spLocks noChangeArrowheads="1"/>
            </p:cNvSpPr>
            <p:nvPr/>
          </p:nvSpPr>
          <p:spPr bwMode="auto">
            <a:xfrm>
              <a:off x="3089" y="999"/>
              <a:ext cx="603" cy="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000" b="1">
                  <a:solidFill>
                    <a:srgbClr val="000000"/>
                  </a:solidFill>
                </a:rPr>
                <a:t>$20.00</a:t>
              </a:r>
            </a:p>
            <a:p>
              <a:pPr fontAlgn="base">
                <a:spcBef>
                  <a:spcPct val="0"/>
                </a:spcBef>
                <a:spcAft>
                  <a:spcPct val="0"/>
                </a:spcAft>
              </a:pPr>
              <a:r>
                <a:rPr lang="en-US" altLang="en-US" sz="2000" b="1">
                  <a:solidFill>
                    <a:srgbClr val="000000"/>
                  </a:solidFill>
                </a:rPr>
                <a:t>  16.00</a:t>
              </a:r>
            </a:p>
            <a:p>
              <a:pPr fontAlgn="base">
                <a:spcBef>
                  <a:spcPct val="0"/>
                </a:spcBef>
                <a:spcAft>
                  <a:spcPct val="0"/>
                </a:spcAft>
              </a:pPr>
              <a:r>
                <a:rPr lang="en-US" altLang="en-US" sz="2000" b="1">
                  <a:solidFill>
                    <a:srgbClr val="000000"/>
                  </a:solidFill>
                </a:rPr>
                <a:t>  12.80</a:t>
              </a:r>
            </a:p>
            <a:p>
              <a:pPr fontAlgn="base">
                <a:spcBef>
                  <a:spcPct val="0"/>
                </a:spcBef>
                <a:spcAft>
                  <a:spcPct val="0"/>
                </a:spcAft>
              </a:pPr>
              <a:r>
                <a:rPr lang="en-US" altLang="en-US" sz="2000" b="1">
                  <a:solidFill>
                    <a:srgbClr val="000000"/>
                  </a:solidFill>
                </a:rPr>
                <a:t>  10.24</a:t>
              </a:r>
            </a:p>
            <a:p>
              <a:pPr fontAlgn="base">
                <a:spcBef>
                  <a:spcPct val="0"/>
                </a:spcBef>
                <a:spcAft>
                  <a:spcPct val="0"/>
                </a:spcAft>
              </a:pPr>
              <a:r>
                <a:rPr lang="en-US" altLang="en-US" sz="2000" b="1">
                  <a:solidFill>
                    <a:srgbClr val="000000"/>
                  </a:solidFill>
                </a:rPr>
                <a:t>    8.19</a:t>
              </a:r>
            </a:p>
            <a:p>
              <a:pPr fontAlgn="base">
                <a:spcBef>
                  <a:spcPct val="0"/>
                </a:spcBef>
                <a:spcAft>
                  <a:spcPct val="0"/>
                </a:spcAft>
              </a:pPr>
              <a:r>
                <a:rPr lang="en-US" altLang="en-US" sz="2000" b="1">
                  <a:solidFill>
                    <a:srgbClr val="000000"/>
                  </a:solidFill>
                </a:rPr>
                <a:t>    6.55</a:t>
              </a:r>
            </a:p>
            <a:p>
              <a:pPr fontAlgn="base">
                <a:spcBef>
                  <a:spcPct val="0"/>
                </a:spcBef>
                <a:spcAft>
                  <a:spcPct val="0"/>
                </a:spcAft>
              </a:pPr>
              <a:r>
                <a:rPr lang="en-US" altLang="en-US" sz="2000" b="1">
                  <a:solidFill>
                    <a:srgbClr val="000000"/>
                  </a:solidFill>
                </a:rPr>
                <a:t>    5.24</a:t>
              </a:r>
            </a:p>
            <a:p>
              <a:pPr fontAlgn="base">
                <a:spcBef>
                  <a:spcPct val="0"/>
                </a:spcBef>
                <a:spcAft>
                  <a:spcPct val="0"/>
                </a:spcAft>
              </a:pPr>
              <a:r>
                <a:rPr lang="en-US" altLang="en-US" sz="2000" b="1">
                  <a:solidFill>
                    <a:srgbClr val="000000"/>
                  </a:solidFill>
                </a:rPr>
                <a:t>    4.20</a:t>
              </a:r>
            </a:p>
            <a:p>
              <a:pPr fontAlgn="base">
                <a:spcBef>
                  <a:spcPct val="0"/>
                </a:spcBef>
                <a:spcAft>
                  <a:spcPct val="0"/>
                </a:spcAft>
              </a:pPr>
              <a:r>
                <a:rPr lang="en-US" altLang="en-US" sz="2000" b="1">
                  <a:solidFill>
                    <a:srgbClr val="000000"/>
                  </a:solidFill>
                </a:rPr>
                <a:t>    3.36</a:t>
              </a:r>
            </a:p>
            <a:p>
              <a:pPr fontAlgn="base">
                <a:spcBef>
                  <a:spcPct val="0"/>
                </a:spcBef>
                <a:spcAft>
                  <a:spcPct val="0"/>
                </a:spcAft>
              </a:pPr>
              <a:r>
                <a:rPr lang="en-US" altLang="en-US" sz="2000" b="1">
                  <a:solidFill>
                    <a:srgbClr val="000000"/>
                  </a:solidFill>
                </a:rPr>
                <a:t>    2.68</a:t>
              </a:r>
            </a:p>
            <a:p>
              <a:pPr fontAlgn="base">
                <a:spcBef>
                  <a:spcPct val="0"/>
                </a:spcBef>
                <a:spcAft>
                  <a:spcPct val="0"/>
                </a:spcAft>
              </a:pPr>
              <a:r>
                <a:rPr lang="en-US" altLang="en-US" sz="2000" b="1">
                  <a:solidFill>
                    <a:srgbClr val="000000"/>
                  </a:solidFill>
                </a:rPr>
                <a:t>    2.15</a:t>
              </a:r>
            </a:p>
            <a:p>
              <a:pPr fontAlgn="base">
                <a:spcBef>
                  <a:spcPct val="0"/>
                </a:spcBef>
                <a:spcAft>
                  <a:spcPct val="0"/>
                </a:spcAft>
              </a:pPr>
              <a:r>
                <a:rPr lang="en-US" altLang="en-US" sz="2000" b="1">
                  <a:solidFill>
                    <a:srgbClr val="000000"/>
                  </a:solidFill>
                </a:rPr>
                <a:t>    1.72</a:t>
              </a:r>
            </a:p>
            <a:p>
              <a:pPr fontAlgn="base">
                <a:spcBef>
                  <a:spcPct val="0"/>
                </a:spcBef>
                <a:spcAft>
                  <a:spcPct val="0"/>
                </a:spcAft>
              </a:pPr>
              <a:r>
                <a:rPr lang="en-US" altLang="en-US" sz="2000" b="1">
                  <a:solidFill>
                    <a:srgbClr val="000000"/>
                  </a:solidFill>
                </a:rPr>
                <a:t>    1.37</a:t>
              </a:r>
            </a:p>
            <a:p>
              <a:pPr fontAlgn="base">
                <a:spcBef>
                  <a:spcPct val="0"/>
                </a:spcBef>
                <a:spcAft>
                  <a:spcPct val="0"/>
                </a:spcAft>
              </a:pPr>
              <a:r>
                <a:rPr lang="en-US" altLang="en-US" sz="2000" b="1">
                  <a:solidFill>
                    <a:srgbClr val="000000"/>
                  </a:solidFill>
                </a:rPr>
                <a:t>    1.10</a:t>
              </a:r>
            </a:p>
            <a:p>
              <a:pPr fontAlgn="base">
                <a:spcBef>
                  <a:spcPct val="0"/>
                </a:spcBef>
                <a:spcAft>
                  <a:spcPct val="0"/>
                </a:spcAft>
              </a:pPr>
              <a:r>
                <a:rPr lang="en-US" altLang="en-US" sz="2000" b="1">
                  <a:solidFill>
                    <a:srgbClr val="000000"/>
                  </a:solidFill>
                </a:rPr>
                <a:t>    4.40</a:t>
              </a:r>
            </a:p>
          </p:txBody>
        </p:sp>
        <p:sp>
          <p:nvSpPr>
            <p:cNvPr id="46098" name="Rectangle 19"/>
            <p:cNvSpPr>
              <a:spLocks noChangeArrowheads="1"/>
            </p:cNvSpPr>
            <p:nvPr/>
          </p:nvSpPr>
          <p:spPr bwMode="auto">
            <a:xfrm>
              <a:off x="3837" y="999"/>
              <a:ext cx="603" cy="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000" b="1">
                  <a:solidFill>
                    <a:srgbClr val="000000"/>
                  </a:solidFill>
                </a:rPr>
                <a:t>$80.00</a:t>
              </a:r>
            </a:p>
            <a:p>
              <a:pPr fontAlgn="base">
                <a:spcBef>
                  <a:spcPct val="0"/>
                </a:spcBef>
                <a:spcAft>
                  <a:spcPct val="0"/>
                </a:spcAft>
              </a:pPr>
              <a:r>
                <a:rPr lang="en-US" altLang="en-US" sz="2000" b="1">
                  <a:solidFill>
                    <a:srgbClr val="000000"/>
                  </a:solidFill>
                </a:rPr>
                <a:t>  64.00</a:t>
              </a:r>
            </a:p>
            <a:p>
              <a:pPr fontAlgn="base">
                <a:spcBef>
                  <a:spcPct val="0"/>
                </a:spcBef>
                <a:spcAft>
                  <a:spcPct val="0"/>
                </a:spcAft>
              </a:pPr>
              <a:r>
                <a:rPr lang="en-US" altLang="en-US" sz="2000" b="1">
                  <a:solidFill>
                    <a:srgbClr val="000000"/>
                  </a:solidFill>
                </a:rPr>
                <a:t>  51.20</a:t>
              </a:r>
            </a:p>
            <a:p>
              <a:pPr fontAlgn="base">
                <a:spcBef>
                  <a:spcPct val="0"/>
                </a:spcBef>
                <a:spcAft>
                  <a:spcPct val="0"/>
                </a:spcAft>
              </a:pPr>
              <a:r>
                <a:rPr lang="en-US" altLang="en-US" sz="2000" b="1">
                  <a:solidFill>
                    <a:srgbClr val="000000"/>
                  </a:solidFill>
                </a:rPr>
                <a:t>  40.96</a:t>
              </a:r>
            </a:p>
            <a:p>
              <a:pPr fontAlgn="base">
                <a:spcBef>
                  <a:spcPct val="0"/>
                </a:spcBef>
                <a:spcAft>
                  <a:spcPct val="0"/>
                </a:spcAft>
              </a:pPr>
              <a:r>
                <a:rPr lang="en-US" altLang="en-US" sz="2000" b="1">
                  <a:solidFill>
                    <a:srgbClr val="000000"/>
                  </a:solidFill>
                </a:rPr>
                <a:t>  32.77</a:t>
              </a:r>
            </a:p>
            <a:p>
              <a:pPr fontAlgn="base">
                <a:spcBef>
                  <a:spcPct val="0"/>
                </a:spcBef>
                <a:spcAft>
                  <a:spcPct val="0"/>
                </a:spcAft>
              </a:pPr>
              <a:r>
                <a:rPr lang="en-US" altLang="en-US" sz="2000" b="1">
                  <a:solidFill>
                    <a:srgbClr val="000000"/>
                  </a:solidFill>
                </a:rPr>
                <a:t>  26.21</a:t>
              </a:r>
            </a:p>
            <a:p>
              <a:pPr fontAlgn="base">
                <a:spcBef>
                  <a:spcPct val="0"/>
                </a:spcBef>
                <a:spcAft>
                  <a:spcPct val="0"/>
                </a:spcAft>
              </a:pPr>
              <a:r>
                <a:rPr lang="en-US" altLang="en-US" sz="2000" b="1">
                  <a:solidFill>
                    <a:srgbClr val="000000"/>
                  </a:solidFill>
                </a:rPr>
                <a:t>  20.97</a:t>
              </a:r>
            </a:p>
            <a:p>
              <a:pPr fontAlgn="base">
                <a:spcBef>
                  <a:spcPct val="0"/>
                </a:spcBef>
                <a:spcAft>
                  <a:spcPct val="0"/>
                </a:spcAft>
              </a:pPr>
              <a:r>
                <a:rPr lang="en-US" altLang="en-US" sz="2000" b="1">
                  <a:solidFill>
                    <a:srgbClr val="000000"/>
                  </a:solidFill>
                </a:rPr>
                <a:t>  16.78</a:t>
              </a:r>
            </a:p>
            <a:p>
              <a:pPr fontAlgn="base">
                <a:spcBef>
                  <a:spcPct val="0"/>
                </a:spcBef>
                <a:spcAft>
                  <a:spcPct val="0"/>
                </a:spcAft>
              </a:pPr>
              <a:r>
                <a:rPr lang="en-US" altLang="en-US" sz="2000" b="1">
                  <a:solidFill>
                    <a:srgbClr val="000000"/>
                  </a:solidFill>
                </a:rPr>
                <a:t>  13.42</a:t>
              </a:r>
            </a:p>
            <a:p>
              <a:pPr fontAlgn="base">
                <a:spcBef>
                  <a:spcPct val="0"/>
                </a:spcBef>
                <a:spcAft>
                  <a:spcPct val="0"/>
                </a:spcAft>
              </a:pPr>
              <a:r>
                <a:rPr lang="en-US" altLang="en-US" sz="2000" b="1">
                  <a:solidFill>
                    <a:srgbClr val="000000"/>
                  </a:solidFill>
                </a:rPr>
                <a:t>  10.74</a:t>
              </a:r>
            </a:p>
            <a:p>
              <a:pPr fontAlgn="base">
                <a:spcBef>
                  <a:spcPct val="0"/>
                </a:spcBef>
                <a:spcAft>
                  <a:spcPct val="0"/>
                </a:spcAft>
              </a:pPr>
              <a:r>
                <a:rPr lang="en-US" altLang="en-US" sz="2000" b="1">
                  <a:solidFill>
                    <a:srgbClr val="000000"/>
                  </a:solidFill>
                </a:rPr>
                <a:t>    8.59</a:t>
              </a:r>
            </a:p>
            <a:p>
              <a:pPr fontAlgn="base">
                <a:spcBef>
                  <a:spcPct val="0"/>
                </a:spcBef>
                <a:spcAft>
                  <a:spcPct val="0"/>
                </a:spcAft>
              </a:pPr>
              <a:r>
                <a:rPr lang="en-US" altLang="en-US" sz="2000" b="1">
                  <a:solidFill>
                    <a:srgbClr val="000000"/>
                  </a:solidFill>
                </a:rPr>
                <a:t>    6.87</a:t>
              </a:r>
            </a:p>
            <a:p>
              <a:pPr fontAlgn="base">
                <a:spcBef>
                  <a:spcPct val="0"/>
                </a:spcBef>
                <a:spcAft>
                  <a:spcPct val="0"/>
                </a:spcAft>
              </a:pPr>
              <a:r>
                <a:rPr lang="en-US" altLang="en-US" sz="2000" b="1">
                  <a:solidFill>
                    <a:srgbClr val="000000"/>
                  </a:solidFill>
                </a:rPr>
                <a:t>    5.50</a:t>
              </a:r>
            </a:p>
            <a:p>
              <a:pPr fontAlgn="base">
                <a:spcBef>
                  <a:spcPct val="0"/>
                </a:spcBef>
                <a:spcAft>
                  <a:spcPct val="0"/>
                </a:spcAft>
              </a:pPr>
              <a:r>
                <a:rPr lang="en-US" altLang="en-US" sz="2000" b="1">
                  <a:solidFill>
                    <a:srgbClr val="000000"/>
                  </a:solidFill>
                </a:rPr>
                <a:t>    4.40</a:t>
              </a:r>
            </a:p>
            <a:p>
              <a:pPr fontAlgn="base">
                <a:spcBef>
                  <a:spcPct val="0"/>
                </a:spcBef>
                <a:spcAft>
                  <a:spcPct val="0"/>
                </a:spcAft>
              </a:pPr>
              <a:r>
                <a:rPr lang="en-US" altLang="en-US" sz="2000" b="1">
                  <a:solidFill>
                    <a:srgbClr val="000000"/>
                  </a:solidFill>
                </a:rPr>
                <a:t>  17.59</a:t>
              </a:r>
            </a:p>
          </p:txBody>
        </p:sp>
        <p:sp>
          <p:nvSpPr>
            <p:cNvPr id="46099" name="Rectangle 20"/>
            <p:cNvSpPr>
              <a:spLocks noChangeArrowheads="1"/>
            </p:cNvSpPr>
            <p:nvPr/>
          </p:nvSpPr>
          <p:spPr bwMode="auto">
            <a:xfrm>
              <a:off x="4872" y="990"/>
              <a:ext cx="603" cy="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000" b="1">
                  <a:solidFill>
                    <a:srgbClr val="000000"/>
                  </a:solidFill>
                </a:rPr>
                <a:t>$80.00</a:t>
              </a:r>
            </a:p>
            <a:p>
              <a:pPr fontAlgn="base">
                <a:spcBef>
                  <a:spcPct val="0"/>
                </a:spcBef>
                <a:spcAft>
                  <a:spcPct val="0"/>
                </a:spcAft>
              </a:pPr>
              <a:r>
                <a:rPr lang="en-US" altLang="en-US" sz="2000" b="1">
                  <a:solidFill>
                    <a:srgbClr val="000000"/>
                  </a:solidFill>
                </a:rPr>
                <a:t>  64.00</a:t>
              </a:r>
            </a:p>
            <a:p>
              <a:pPr fontAlgn="base">
                <a:spcBef>
                  <a:spcPct val="0"/>
                </a:spcBef>
                <a:spcAft>
                  <a:spcPct val="0"/>
                </a:spcAft>
              </a:pPr>
              <a:r>
                <a:rPr lang="en-US" altLang="en-US" sz="2000" b="1">
                  <a:solidFill>
                    <a:srgbClr val="000000"/>
                  </a:solidFill>
                </a:rPr>
                <a:t>  51.20</a:t>
              </a:r>
            </a:p>
            <a:p>
              <a:pPr fontAlgn="base">
                <a:spcBef>
                  <a:spcPct val="0"/>
                </a:spcBef>
                <a:spcAft>
                  <a:spcPct val="0"/>
                </a:spcAft>
              </a:pPr>
              <a:r>
                <a:rPr lang="en-US" altLang="en-US" sz="2000" b="1">
                  <a:solidFill>
                    <a:srgbClr val="000000"/>
                  </a:solidFill>
                </a:rPr>
                <a:t>  40.96</a:t>
              </a:r>
            </a:p>
            <a:p>
              <a:pPr fontAlgn="base">
                <a:spcBef>
                  <a:spcPct val="0"/>
                </a:spcBef>
                <a:spcAft>
                  <a:spcPct val="0"/>
                </a:spcAft>
              </a:pPr>
              <a:r>
                <a:rPr lang="en-US" altLang="en-US" sz="2000" b="1">
                  <a:solidFill>
                    <a:srgbClr val="000000"/>
                  </a:solidFill>
                </a:rPr>
                <a:t>  32.77</a:t>
              </a:r>
            </a:p>
            <a:p>
              <a:pPr fontAlgn="base">
                <a:spcBef>
                  <a:spcPct val="0"/>
                </a:spcBef>
                <a:spcAft>
                  <a:spcPct val="0"/>
                </a:spcAft>
              </a:pPr>
              <a:r>
                <a:rPr lang="en-US" altLang="en-US" sz="2000" b="1">
                  <a:solidFill>
                    <a:srgbClr val="000000"/>
                  </a:solidFill>
                </a:rPr>
                <a:t>  26.21</a:t>
              </a:r>
            </a:p>
            <a:p>
              <a:pPr fontAlgn="base">
                <a:spcBef>
                  <a:spcPct val="0"/>
                </a:spcBef>
                <a:spcAft>
                  <a:spcPct val="0"/>
                </a:spcAft>
              </a:pPr>
              <a:r>
                <a:rPr lang="en-US" altLang="en-US" sz="2000" b="1">
                  <a:solidFill>
                    <a:srgbClr val="000000"/>
                  </a:solidFill>
                </a:rPr>
                <a:t>  20.97</a:t>
              </a:r>
            </a:p>
            <a:p>
              <a:pPr fontAlgn="base">
                <a:spcBef>
                  <a:spcPct val="0"/>
                </a:spcBef>
                <a:spcAft>
                  <a:spcPct val="0"/>
                </a:spcAft>
              </a:pPr>
              <a:r>
                <a:rPr lang="en-US" altLang="en-US" sz="2000" b="1">
                  <a:solidFill>
                    <a:srgbClr val="000000"/>
                  </a:solidFill>
                </a:rPr>
                <a:t>  16.78</a:t>
              </a:r>
            </a:p>
            <a:p>
              <a:pPr fontAlgn="base">
                <a:spcBef>
                  <a:spcPct val="0"/>
                </a:spcBef>
                <a:spcAft>
                  <a:spcPct val="0"/>
                </a:spcAft>
              </a:pPr>
              <a:r>
                <a:rPr lang="en-US" altLang="en-US" sz="2000" b="1">
                  <a:solidFill>
                    <a:srgbClr val="000000"/>
                  </a:solidFill>
                </a:rPr>
                <a:t>  13.42</a:t>
              </a:r>
            </a:p>
            <a:p>
              <a:pPr fontAlgn="base">
                <a:spcBef>
                  <a:spcPct val="0"/>
                </a:spcBef>
                <a:spcAft>
                  <a:spcPct val="0"/>
                </a:spcAft>
              </a:pPr>
              <a:r>
                <a:rPr lang="en-US" altLang="en-US" sz="2000" b="1">
                  <a:solidFill>
                    <a:srgbClr val="000000"/>
                  </a:solidFill>
                </a:rPr>
                <a:t>  10.74</a:t>
              </a:r>
            </a:p>
            <a:p>
              <a:pPr fontAlgn="base">
                <a:spcBef>
                  <a:spcPct val="0"/>
                </a:spcBef>
                <a:spcAft>
                  <a:spcPct val="0"/>
                </a:spcAft>
              </a:pPr>
              <a:r>
                <a:rPr lang="en-US" altLang="en-US" sz="2000" b="1">
                  <a:solidFill>
                    <a:srgbClr val="000000"/>
                  </a:solidFill>
                </a:rPr>
                <a:t>    8.59</a:t>
              </a:r>
            </a:p>
            <a:p>
              <a:pPr fontAlgn="base">
                <a:spcBef>
                  <a:spcPct val="0"/>
                </a:spcBef>
                <a:spcAft>
                  <a:spcPct val="0"/>
                </a:spcAft>
              </a:pPr>
              <a:r>
                <a:rPr lang="en-US" altLang="en-US" sz="2000" b="1">
                  <a:solidFill>
                    <a:srgbClr val="000000"/>
                  </a:solidFill>
                </a:rPr>
                <a:t>    6.87</a:t>
              </a:r>
            </a:p>
            <a:p>
              <a:pPr fontAlgn="base">
                <a:spcBef>
                  <a:spcPct val="0"/>
                </a:spcBef>
                <a:spcAft>
                  <a:spcPct val="0"/>
                </a:spcAft>
              </a:pPr>
              <a:r>
                <a:rPr lang="en-US" altLang="en-US" sz="2000" b="1">
                  <a:solidFill>
                    <a:srgbClr val="000000"/>
                  </a:solidFill>
                </a:rPr>
                <a:t>    5.50</a:t>
              </a:r>
            </a:p>
            <a:p>
              <a:pPr fontAlgn="base">
                <a:spcBef>
                  <a:spcPct val="0"/>
                </a:spcBef>
                <a:spcAft>
                  <a:spcPct val="0"/>
                </a:spcAft>
              </a:pPr>
              <a:r>
                <a:rPr lang="en-US" altLang="en-US" sz="2000" b="1">
                  <a:solidFill>
                    <a:srgbClr val="000000"/>
                  </a:solidFill>
                </a:rPr>
                <a:t>    4.40</a:t>
              </a:r>
            </a:p>
            <a:p>
              <a:pPr fontAlgn="base">
                <a:spcBef>
                  <a:spcPct val="0"/>
                </a:spcBef>
                <a:spcAft>
                  <a:spcPct val="0"/>
                </a:spcAft>
              </a:pPr>
              <a:r>
                <a:rPr lang="en-US" altLang="en-US" sz="2000" b="1">
                  <a:solidFill>
                    <a:srgbClr val="000000"/>
                  </a:solidFill>
                </a:rPr>
                <a:t>  17.59</a:t>
              </a:r>
            </a:p>
          </p:txBody>
        </p:sp>
      </p:grpSp>
      <p:sp>
        <p:nvSpPr>
          <p:cNvPr id="46088" name="Line 21"/>
          <p:cNvSpPr>
            <a:spLocks noChangeShapeType="1"/>
          </p:cNvSpPr>
          <p:nvPr/>
        </p:nvSpPr>
        <p:spPr bwMode="auto">
          <a:xfrm>
            <a:off x="7742238" y="6197600"/>
            <a:ext cx="98583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sp>
        <p:nvSpPr>
          <p:cNvPr id="46089" name="Rectangle 22"/>
          <p:cNvSpPr>
            <a:spLocks noChangeArrowheads="1"/>
          </p:cNvSpPr>
          <p:nvPr/>
        </p:nvSpPr>
        <p:spPr bwMode="auto">
          <a:xfrm>
            <a:off x="7596188" y="6213475"/>
            <a:ext cx="109855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2000" b="1">
                <a:solidFill>
                  <a:srgbClr val="CC0000"/>
                </a:solidFill>
              </a:rPr>
              <a:t>$400.00</a:t>
            </a:r>
          </a:p>
        </p:txBody>
      </p:sp>
      <p:sp>
        <p:nvSpPr>
          <p:cNvPr id="46090" name="Rectangle 23"/>
          <p:cNvSpPr>
            <a:spLocks noChangeArrowheads="1"/>
          </p:cNvSpPr>
          <p:nvPr/>
        </p:nvSpPr>
        <p:spPr bwMode="auto">
          <a:xfrm rot="5400000">
            <a:off x="5004594" y="3961607"/>
            <a:ext cx="4899025" cy="287337"/>
          </a:xfrm>
          <a:prstGeom prst="rect">
            <a:avLst/>
          </a:prstGeom>
          <a:gradFill rotWithShape="0">
            <a:gsLst>
              <a:gs pos="0">
                <a:schemeClr val="folHlink"/>
              </a:gs>
              <a:gs pos="100000">
                <a:srgbClr val="99CCFF"/>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46091" name="Rectangle 24"/>
          <p:cNvSpPr>
            <a:spLocks noChangeArrowheads="1"/>
          </p:cNvSpPr>
          <p:nvPr/>
        </p:nvSpPr>
        <p:spPr bwMode="auto">
          <a:xfrm>
            <a:off x="1811338" y="6224588"/>
            <a:ext cx="5780087" cy="34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1700" b="1">
                <a:solidFill>
                  <a:srgbClr val="CC0000"/>
                </a:solidFill>
              </a:rPr>
              <a:t>Total amount of money created by the banking system</a:t>
            </a:r>
          </a:p>
        </p:txBody>
      </p:sp>
      <p:grpSp>
        <p:nvGrpSpPr>
          <p:cNvPr id="87065" name="Group 25"/>
          <p:cNvGrpSpPr>
            <a:grpSpLocks/>
          </p:cNvGrpSpPr>
          <p:nvPr/>
        </p:nvGrpSpPr>
        <p:grpSpPr bwMode="auto">
          <a:xfrm>
            <a:off x="1787525" y="1936750"/>
            <a:ext cx="6681788" cy="3614738"/>
            <a:chOff x="920" y="1022"/>
            <a:chExt cx="4209" cy="2277"/>
          </a:xfrm>
        </p:grpSpPr>
        <p:sp>
          <p:nvSpPr>
            <p:cNvPr id="46093" name="AutoShape 26"/>
            <p:cNvSpPr>
              <a:spLocks noChangeArrowheads="1"/>
            </p:cNvSpPr>
            <p:nvPr/>
          </p:nvSpPr>
          <p:spPr bwMode="auto">
            <a:xfrm>
              <a:off x="920" y="1022"/>
              <a:ext cx="4209" cy="2277"/>
            </a:xfrm>
            <a:prstGeom prst="star16">
              <a:avLst>
                <a:gd name="adj" fmla="val 37500"/>
              </a:avLst>
            </a:prstGeom>
            <a:gradFill rotWithShape="1">
              <a:gsLst>
                <a:gs pos="0">
                  <a:schemeClr val="bg1"/>
                </a:gs>
                <a:gs pos="100000">
                  <a:schemeClr val="folHlink"/>
                </a:gs>
              </a:gsLst>
              <a:path path="shape">
                <a:fillToRect l="50000" t="50000" r="50000" b="50000"/>
              </a:path>
            </a:gradFill>
            <a:ln w="28575">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fontAlgn="base" hangingPunct="1">
                <a:spcBef>
                  <a:spcPct val="0"/>
                </a:spcBef>
                <a:spcAft>
                  <a:spcPct val="0"/>
                </a:spcAft>
              </a:pPr>
              <a:endParaRPr lang="en-US" altLang="en-US">
                <a:solidFill>
                  <a:srgbClr val="CC0000"/>
                </a:solidFill>
              </a:endParaRPr>
            </a:p>
          </p:txBody>
        </p:sp>
        <p:sp>
          <p:nvSpPr>
            <p:cNvPr id="46094" name="Rectangle 27"/>
            <p:cNvSpPr>
              <a:spLocks noChangeArrowheads="1"/>
            </p:cNvSpPr>
            <p:nvPr/>
          </p:nvSpPr>
          <p:spPr bwMode="auto">
            <a:xfrm>
              <a:off x="1673" y="1300"/>
              <a:ext cx="2702" cy="1592"/>
            </a:xfrm>
            <a:prstGeom prst="rect">
              <a:avLst/>
            </a:prstGeom>
            <a:noFill/>
            <a:ln>
              <a:noFill/>
            </a:ln>
            <a:effectLst/>
            <a:extLst>
              <a:ext uri="{909E8E84-426E-40DD-AFC4-6F175D3DCCD1}">
                <a14:hiddenFill xmlns:a14="http://schemas.microsoft.com/office/drawing/2010/main">
                  <a:gradFill rotWithShape="1">
                    <a:gsLst>
                      <a:gs pos="0">
                        <a:schemeClr val="bg1"/>
                      </a:gs>
                      <a:gs pos="100000">
                        <a:schemeClr val="folHlink"/>
                      </a:gs>
                    </a:gsLst>
                    <a:path path="shape">
                      <a:fillToRect l="50000" t="50000" r="50000" b="50000"/>
                    </a:path>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spcBef>
                  <a:spcPct val="0"/>
                </a:spcBef>
                <a:spcAft>
                  <a:spcPct val="0"/>
                </a:spcAft>
              </a:pPr>
              <a:r>
                <a:rPr lang="en-US" altLang="en-US" sz="4000" b="1">
                  <a:solidFill>
                    <a:srgbClr val="CC0000"/>
                  </a:solidFill>
                </a:rPr>
                <a:t>Money</a:t>
              </a:r>
            </a:p>
            <a:p>
              <a:pPr algn="ctr" fontAlgn="base">
                <a:spcBef>
                  <a:spcPct val="0"/>
                </a:spcBef>
                <a:spcAft>
                  <a:spcPct val="0"/>
                </a:spcAft>
              </a:pPr>
              <a:r>
                <a:rPr lang="en-US" altLang="en-US" sz="4000" b="1">
                  <a:solidFill>
                    <a:srgbClr val="CC0000"/>
                  </a:solidFill>
                </a:rPr>
                <a:t>destruction works</a:t>
              </a:r>
            </a:p>
            <a:p>
              <a:pPr algn="ctr" fontAlgn="base">
                <a:spcBef>
                  <a:spcPct val="0"/>
                </a:spcBef>
                <a:spcAft>
                  <a:spcPct val="0"/>
                </a:spcAft>
              </a:pPr>
              <a:r>
                <a:rPr lang="en-US" altLang="en-US" sz="4000" b="1">
                  <a:solidFill>
                    <a:srgbClr val="CC0000"/>
                  </a:solidFill>
                </a:rPr>
                <a:t>in exactly the same</a:t>
              </a:r>
            </a:p>
            <a:p>
              <a:pPr algn="ctr" fontAlgn="base">
                <a:spcBef>
                  <a:spcPct val="0"/>
                </a:spcBef>
                <a:spcAft>
                  <a:spcPct val="0"/>
                </a:spcAft>
              </a:pPr>
              <a:r>
                <a:rPr lang="en-US" altLang="en-US" sz="4000" b="1">
                  <a:solidFill>
                    <a:srgbClr val="CC0000"/>
                  </a:solidFill>
                </a:rPr>
                <a:t>multiple way!</a:t>
              </a:r>
            </a:p>
          </p:txBody>
        </p:sp>
      </p:grpSp>
    </p:spTree>
    <p:extLst>
      <p:ext uri="{BB962C8B-B14F-4D97-AF65-F5344CB8AC3E}">
        <p14:creationId xmlns:p14="http://schemas.microsoft.com/office/powerpoint/2010/main" val="166687564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87065"/>
                                        </p:tgtEl>
                                        <p:attrNameLst>
                                          <p:attrName>style.visibility</p:attrName>
                                        </p:attrNameLst>
                                      </p:cBhvr>
                                      <p:to>
                                        <p:strVal val="visible"/>
                                      </p:to>
                                    </p:set>
                                    <p:animEffect transition="in" filter="dissolve">
                                      <p:cBhvr>
                                        <p:cTn id="7" dur="500"/>
                                        <p:tgtEl>
                                          <p:spTgt spid="87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Fiat Money – Explained</a:t>
            </a:r>
          </a:p>
        </p:txBody>
      </p:sp>
      <p:pic>
        <p:nvPicPr>
          <p:cNvPr id="4" name="U8Yn5jT8Hyc"/>
          <p:cNvPicPr>
            <a:picLocks noGrp="1" noRot="1" noChangeAspect="1"/>
          </p:cNvPicPr>
          <p:nvPr>
            <p:ph idx="1"/>
            <a:videoFile r:link="rId1"/>
          </p:nvPr>
        </p:nvPicPr>
        <p:blipFill>
          <a:blip r:embed="rId3"/>
          <a:stretch>
            <a:fillRect/>
          </a:stretch>
        </p:blipFill>
        <p:spPr>
          <a:xfrm>
            <a:off x="685800" y="1852612"/>
            <a:ext cx="7272866" cy="4090988"/>
          </a:xfrm>
          <a:prstGeom prst="rect">
            <a:avLst/>
          </a:prstGeom>
        </p:spPr>
      </p:pic>
    </p:spTree>
    <p:extLst>
      <p:ext uri="{BB962C8B-B14F-4D97-AF65-F5344CB8AC3E}">
        <p14:creationId xmlns:p14="http://schemas.microsoft.com/office/powerpoint/2010/main" val="12520355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83" name="Group 27"/>
          <p:cNvGrpSpPr>
            <a:grpSpLocks/>
          </p:cNvGrpSpPr>
          <p:nvPr/>
        </p:nvGrpSpPr>
        <p:grpSpPr bwMode="auto">
          <a:xfrm>
            <a:off x="1857375" y="4143375"/>
            <a:ext cx="6915150" cy="1797050"/>
            <a:chOff x="1170" y="2610"/>
            <a:chExt cx="4356" cy="1132"/>
          </a:xfrm>
        </p:grpSpPr>
        <p:sp>
          <p:nvSpPr>
            <p:cNvPr id="47115" name="Rectangle 10"/>
            <p:cNvSpPr>
              <a:spLocks noChangeArrowheads="1"/>
            </p:cNvSpPr>
            <p:nvPr/>
          </p:nvSpPr>
          <p:spPr bwMode="auto">
            <a:xfrm>
              <a:off x="1170" y="2610"/>
              <a:ext cx="1275" cy="1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spcBef>
                  <a:spcPct val="0"/>
                </a:spcBef>
                <a:spcAft>
                  <a:spcPct val="0"/>
                </a:spcAft>
              </a:pPr>
              <a:r>
                <a:rPr lang="en-US" altLang="en-US" sz="2800" b="1">
                  <a:solidFill>
                    <a:srgbClr val="000000"/>
                  </a:solidFill>
                </a:rPr>
                <a:t>Maximum</a:t>
              </a:r>
            </a:p>
            <a:p>
              <a:pPr algn="ctr" fontAlgn="base">
                <a:spcBef>
                  <a:spcPct val="0"/>
                </a:spcBef>
                <a:spcAft>
                  <a:spcPct val="0"/>
                </a:spcAft>
              </a:pPr>
              <a:r>
                <a:rPr lang="en-US" altLang="en-US" sz="2800" b="1">
                  <a:solidFill>
                    <a:srgbClr val="000000"/>
                  </a:solidFill>
                </a:rPr>
                <a:t>checkable-</a:t>
              </a:r>
            </a:p>
            <a:p>
              <a:pPr algn="ctr" fontAlgn="base">
                <a:spcBef>
                  <a:spcPct val="0"/>
                </a:spcBef>
                <a:spcAft>
                  <a:spcPct val="0"/>
                </a:spcAft>
              </a:pPr>
              <a:r>
                <a:rPr lang="en-US" altLang="en-US" sz="2800" b="1">
                  <a:solidFill>
                    <a:srgbClr val="000000"/>
                  </a:solidFill>
                </a:rPr>
                <a:t>deposit</a:t>
              </a:r>
            </a:p>
            <a:p>
              <a:pPr algn="ctr" fontAlgn="base">
                <a:spcBef>
                  <a:spcPct val="0"/>
                </a:spcBef>
                <a:spcAft>
                  <a:spcPct val="0"/>
                </a:spcAft>
              </a:pPr>
              <a:r>
                <a:rPr lang="en-US" altLang="en-US" sz="2800" b="1">
                  <a:solidFill>
                    <a:srgbClr val="000000"/>
                  </a:solidFill>
                </a:rPr>
                <a:t>creation</a:t>
              </a:r>
            </a:p>
          </p:txBody>
        </p:sp>
        <p:sp>
          <p:nvSpPr>
            <p:cNvPr id="47116" name="Rectangle 11"/>
            <p:cNvSpPr>
              <a:spLocks noChangeArrowheads="1"/>
            </p:cNvSpPr>
            <p:nvPr/>
          </p:nvSpPr>
          <p:spPr bwMode="auto">
            <a:xfrm>
              <a:off x="2451" y="2802"/>
              <a:ext cx="450" cy="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7200" b="1">
                  <a:solidFill>
                    <a:srgbClr val="000000"/>
                  </a:solidFill>
                </a:rPr>
                <a:t>=</a:t>
              </a:r>
            </a:p>
          </p:txBody>
        </p:sp>
        <p:sp>
          <p:nvSpPr>
            <p:cNvPr id="47117" name="Rectangle 12"/>
            <p:cNvSpPr>
              <a:spLocks noChangeArrowheads="1"/>
            </p:cNvSpPr>
            <p:nvPr/>
          </p:nvSpPr>
          <p:spPr bwMode="auto">
            <a:xfrm>
              <a:off x="2901" y="2879"/>
              <a:ext cx="1038"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spcBef>
                  <a:spcPct val="0"/>
                </a:spcBef>
                <a:spcAft>
                  <a:spcPct val="0"/>
                </a:spcAft>
              </a:pPr>
              <a:r>
                <a:rPr lang="en-US" altLang="en-US" sz="2800" b="1">
                  <a:solidFill>
                    <a:srgbClr val="000000"/>
                  </a:solidFill>
                </a:rPr>
                <a:t>Excess</a:t>
              </a:r>
            </a:p>
            <a:p>
              <a:pPr algn="ctr" fontAlgn="base">
                <a:spcBef>
                  <a:spcPct val="0"/>
                </a:spcBef>
                <a:spcAft>
                  <a:spcPct val="0"/>
                </a:spcAft>
              </a:pPr>
              <a:r>
                <a:rPr lang="en-US" altLang="en-US" sz="2800" b="1">
                  <a:solidFill>
                    <a:srgbClr val="000000"/>
                  </a:solidFill>
                </a:rPr>
                <a:t>reserves</a:t>
              </a:r>
            </a:p>
          </p:txBody>
        </p:sp>
        <p:sp>
          <p:nvSpPr>
            <p:cNvPr id="47118" name="Rectangle 13"/>
            <p:cNvSpPr>
              <a:spLocks noChangeArrowheads="1"/>
            </p:cNvSpPr>
            <p:nvPr/>
          </p:nvSpPr>
          <p:spPr bwMode="auto">
            <a:xfrm>
              <a:off x="3945" y="2730"/>
              <a:ext cx="434" cy="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7200" b="1">
                  <a:solidFill>
                    <a:srgbClr val="000000"/>
                  </a:solidFill>
                </a:rPr>
                <a:t>x</a:t>
              </a:r>
            </a:p>
          </p:txBody>
        </p:sp>
        <p:sp>
          <p:nvSpPr>
            <p:cNvPr id="47119" name="Rectangle 14"/>
            <p:cNvSpPr>
              <a:spLocks noChangeArrowheads="1"/>
            </p:cNvSpPr>
            <p:nvPr/>
          </p:nvSpPr>
          <p:spPr bwMode="auto">
            <a:xfrm>
              <a:off x="4414" y="2879"/>
              <a:ext cx="1112"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spcBef>
                  <a:spcPct val="0"/>
                </a:spcBef>
                <a:spcAft>
                  <a:spcPct val="0"/>
                </a:spcAft>
              </a:pPr>
              <a:r>
                <a:rPr lang="en-US" altLang="en-US" sz="2800" b="1">
                  <a:solidFill>
                    <a:srgbClr val="000000"/>
                  </a:solidFill>
                </a:rPr>
                <a:t>Monetary</a:t>
              </a:r>
            </a:p>
            <a:p>
              <a:pPr algn="ctr" fontAlgn="base">
                <a:spcBef>
                  <a:spcPct val="0"/>
                </a:spcBef>
                <a:spcAft>
                  <a:spcPct val="0"/>
                </a:spcAft>
              </a:pPr>
              <a:r>
                <a:rPr lang="en-US" altLang="en-US" sz="2800" b="1">
                  <a:solidFill>
                    <a:srgbClr val="000000"/>
                  </a:solidFill>
                </a:rPr>
                <a:t>Multiplier</a:t>
              </a:r>
            </a:p>
          </p:txBody>
        </p:sp>
      </p:grpSp>
      <p:grpSp>
        <p:nvGrpSpPr>
          <p:cNvPr id="45082" name="Group 26"/>
          <p:cNvGrpSpPr>
            <a:grpSpLocks/>
          </p:cNvGrpSpPr>
          <p:nvPr/>
        </p:nvGrpSpPr>
        <p:grpSpPr bwMode="auto">
          <a:xfrm>
            <a:off x="1870075" y="1622425"/>
            <a:ext cx="6899275" cy="1268413"/>
            <a:chOff x="1178" y="1022"/>
            <a:chExt cx="4346" cy="799"/>
          </a:xfrm>
        </p:grpSpPr>
        <p:sp>
          <p:nvSpPr>
            <p:cNvPr id="47110" name="Rectangle 5"/>
            <p:cNvSpPr>
              <a:spLocks noChangeArrowheads="1"/>
            </p:cNvSpPr>
            <p:nvPr/>
          </p:nvSpPr>
          <p:spPr bwMode="auto">
            <a:xfrm>
              <a:off x="1178" y="1150"/>
              <a:ext cx="1112"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spcBef>
                  <a:spcPct val="0"/>
                </a:spcBef>
                <a:spcAft>
                  <a:spcPct val="0"/>
                </a:spcAft>
              </a:pPr>
              <a:r>
                <a:rPr lang="en-US" altLang="en-US" sz="2800" b="1">
                  <a:solidFill>
                    <a:srgbClr val="000000"/>
                  </a:solidFill>
                </a:rPr>
                <a:t>Monetary</a:t>
              </a:r>
            </a:p>
            <a:p>
              <a:pPr algn="ctr" fontAlgn="base">
                <a:spcBef>
                  <a:spcPct val="0"/>
                </a:spcBef>
                <a:spcAft>
                  <a:spcPct val="0"/>
                </a:spcAft>
              </a:pPr>
              <a:r>
                <a:rPr lang="en-US" altLang="en-US" sz="2800" b="1">
                  <a:solidFill>
                    <a:srgbClr val="000000"/>
                  </a:solidFill>
                </a:rPr>
                <a:t>Multiplier</a:t>
              </a:r>
            </a:p>
          </p:txBody>
        </p:sp>
        <p:sp>
          <p:nvSpPr>
            <p:cNvPr id="47111" name="Rectangle 7"/>
            <p:cNvSpPr>
              <a:spLocks noChangeArrowheads="1"/>
            </p:cNvSpPr>
            <p:nvPr/>
          </p:nvSpPr>
          <p:spPr bwMode="auto">
            <a:xfrm>
              <a:off x="2788" y="1446"/>
              <a:ext cx="2659" cy="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3000" b="1">
                  <a:solidFill>
                    <a:srgbClr val="000000"/>
                  </a:solidFill>
                </a:rPr>
                <a:t>Required reserve ratio</a:t>
              </a:r>
            </a:p>
          </p:txBody>
        </p:sp>
        <p:sp>
          <p:nvSpPr>
            <p:cNvPr id="47112" name="Rectangle 8"/>
            <p:cNvSpPr>
              <a:spLocks noChangeArrowheads="1"/>
            </p:cNvSpPr>
            <p:nvPr/>
          </p:nvSpPr>
          <p:spPr bwMode="auto">
            <a:xfrm>
              <a:off x="3964" y="1022"/>
              <a:ext cx="256"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3200" b="1">
                  <a:solidFill>
                    <a:srgbClr val="000000"/>
                  </a:solidFill>
                </a:rPr>
                <a:t>1</a:t>
              </a:r>
            </a:p>
          </p:txBody>
        </p:sp>
        <p:sp>
          <p:nvSpPr>
            <p:cNvPr id="47113" name="Rectangle 9"/>
            <p:cNvSpPr>
              <a:spLocks noChangeArrowheads="1"/>
            </p:cNvSpPr>
            <p:nvPr/>
          </p:nvSpPr>
          <p:spPr bwMode="auto">
            <a:xfrm>
              <a:off x="2330" y="1074"/>
              <a:ext cx="450" cy="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sz="7200" b="1">
                  <a:solidFill>
                    <a:srgbClr val="000000"/>
                  </a:solidFill>
                </a:rPr>
                <a:t>=</a:t>
              </a:r>
            </a:p>
          </p:txBody>
        </p:sp>
        <p:sp>
          <p:nvSpPr>
            <p:cNvPr id="47114" name="Line 20"/>
            <p:cNvSpPr>
              <a:spLocks noChangeShapeType="1"/>
            </p:cNvSpPr>
            <p:nvPr/>
          </p:nvSpPr>
          <p:spPr bwMode="auto">
            <a:xfrm>
              <a:off x="2817" y="1447"/>
              <a:ext cx="270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grpSp>
      <p:sp>
        <p:nvSpPr>
          <p:cNvPr id="45081" name="Text Box 25"/>
          <p:cNvSpPr txBox="1">
            <a:spLocks noChangeArrowheads="1"/>
          </p:cNvSpPr>
          <p:nvPr/>
        </p:nvSpPr>
        <p:spPr bwMode="auto">
          <a:xfrm>
            <a:off x="1719263" y="109538"/>
            <a:ext cx="7429500"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fontAlgn="base" hangingPunct="1">
              <a:spcBef>
                <a:spcPct val="0"/>
              </a:spcBef>
              <a:spcAft>
                <a:spcPct val="0"/>
              </a:spcAft>
            </a:pPr>
            <a:r>
              <a:rPr lang="en-US" altLang="en-US" sz="3800" b="1">
                <a:solidFill>
                  <a:srgbClr val="000099"/>
                </a:solidFill>
              </a:rPr>
              <a:t>THE MONETARY MULTIPLIER</a:t>
            </a:r>
          </a:p>
        </p:txBody>
      </p:sp>
      <p:sp>
        <p:nvSpPr>
          <p:cNvPr id="45084" name="AutoShape 28"/>
          <p:cNvSpPr>
            <a:spLocks noChangeArrowheads="1"/>
          </p:cNvSpPr>
          <p:nvPr/>
        </p:nvSpPr>
        <p:spPr bwMode="auto">
          <a:xfrm rot="1501345">
            <a:off x="3365500" y="3308350"/>
            <a:ext cx="4473575" cy="785813"/>
          </a:xfrm>
          <a:prstGeom prst="rightArrow">
            <a:avLst>
              <a:gd name="adj1" fmla="val 50000"/>
              <a:gd name="adj2" fmla="val 142323"/>
            </a:avLst>
          </a:prstGeom>
          <a:gradFill rotWithShape="1">
            <a:gsLst>
              <a:gs pos="0">
                <a:schemeClr val="tx1"/>
              </a:gs>
              <a:gs pos="100000">
                <a:srgbClr val="CC0000"/>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fontAlgn="base" hangingPunct="1">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val="382151384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081"/>
                                        </p:tgtEl>
                                        <p:attrNameLst>
                                          <p:attrName>style.visibility</p:attrName>
                                        </p:attrNameLst>
                                      </p:cBhvr>
                                      <p:to>
                                        <p:strVal val="visible"/>
                                      </p:to>
                                    </p:set>
                                    <p:animEffect transition="in" filter="wipe(left)">
                                      <p:cBhvr>
                                        <p:cTn id="7" dur="500"/>
                                        <p:tgtEl>
                                          <p:spTgt spid="45081"/>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5082"/>
                                        </p:tgtEl>
                                        <p:attrNameLst>
                                          <p:attrName>style.visibility</p:attrName>
                                        </p:attrNameLst>
                                      </p:cBhvr>
                                      <p:to>
                                        <p:strVal val="visible"/>
                                      </p:to>
                                    </p:set>
                                    <p:animEffect transition="in" filter="wipe(left)">
                                      <p:cBhvr>
                                        <p:cTn id="11" dur="500"/>
                                        <p:tgtEl>
                                          <p:spTgt spid="4508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45083"/>
                                        </p:tgtEl>
                                        <p:attrNameLst>
                                          <p:attrName>style.visibility</p:attrName>
                                        </p:attrNameLst>
                                      </p:cBhvr>
                                      <p:to>
                                        <p:strVal val="visible"/>
                                      </p:to>
                                    </p:set>
                                    <p:animEffect transition="in" filter="wipe(left)">
                                      <p:cBhvr>
                                        <p:cTn id="16" dur="500"/>
                                        <p:tgtEl>
                                          <p:spTgt spid="45083"/>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5084"/>
                                        </p:tgtEl>
                                        <p:attrNameLst>
                                          <p:attrName>style.visibility</p:attrName>
                                        </p:attrNameLst>
                                      </p:cBhvr>
                                      <p:to>
                                        <p:strVal val="visible"/>
                                      </p:to>
                                    </p:set>
                                    <p:animEffect transition="in" filter="wipe(left)">
                                      <p:cBhvr>
                                        <p:cTn id="20" dur="1000"/>
                                        <p:tgtEl>
                                          <p:spTgt spid="45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81" grpId="0" autoUpdateAnimBg="0"/>
      <p:bldP spid="4508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2151063" y="4438650"/>
            <a:ext cx="6289675" cy="1155700"/>
          </a:xfrm>
          <a:prstGeom prst="rect">
            <a:avLst/>
          </a:prstGeom>
          <a:solidFill>
            <a:srgbClr val="99CCFF"/>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48131" name="Rectangle 3"/>
          <p:cNvSpPr>
            <a:spLocks noChangeArrowheads="1"/>
          </p:cNvSpPr>
          <p:nvPr/>
        </p:nvSpPr>
        <p:spPr bwMode="auto">
          <a:xfrm>
            <a:off x="7496175" y="1212850"/>
            <a:ext cx="1501775"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spcBef>
                <a:spcPct val="0"/>
              </a:spcBef>
              <a:spcAft>
                <a:spcPct val="0"/>
              </a:spcAft>
            </a:pPr>
            <a:r>
              <a:rPr lang="en-US" altLang="en-US" b="1">
                <a:solidFill>
                  <a:srgbClr val="000000"/>
                </a:solidFill>
              </a:rPr>
              <a:t>$20</a:t>
            </a:r>
          </a:p>
          <a:p>
            <a:pPr algn="ctr" fontAlgn="base">
              <a:spcBef>
                <a:spcPct val="0"/>
              </a:spcBef>
              <a:spcAft>
                <a:spcPct val="0"/>
              </a:spcAft>
            </a:pPr>
            <a:r>
              <a:rPr lang="en-US" altLang="en-US" b="1">
                <a:solidFill>
                  <a:srgbClr val="000000"/>
                </a:solidFill>
              </a:rPr>
              <a:t>Required</a:t>
            </a:r>
          </a:p>
          <a:p>
            <a:pPr algn="ctr" fontAlgn="base">
              <a:spcBef>
                <a:spcPct val="0"/>
              </a:spcBef>
              <a:spcAft>
                <a:spcPct val="0"/>
              </a:spcAft>
            </a:pPr>
            <a:r>
              <a:rPr lang="en-US" altLang="en-US" b="1">
                <a:solidFill>
                  <a:srgbClr val="000000"/>
                </a:solidFill>
              </a:rPr>
              <a:t>reserves</a:t>
            </a:r>
          </a:p>
        </p:txBody>
      </p:sp>
      <p:sp>
        <p:nvSpPr>
          <p:cNvPr id="48132" name="Rectangle 4"/>
          <p:cNvSpPr>
            <a:spLocks noChangeArrowheads="1"/>
          </p:cNvSpPr>
          <p:nvPr/>
        </p:nvSpPr>
        <p:spPr bwMode="auto">
          <a:xfrm>
            <a:off x="4222750" y="862013"/>
            <a:ext cx="214947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spcBef>
                <a:spcPct val="0"/>
              </a:spcBef>
              <a:spcAft>
                <a:spcPct val="0"/>
              </a:spcAft>
            </a:pPr>
            <a:r>
              <a:rPr lang="en-US" altLang="en-US" b="1">
                <a:solidFill>
                  <a:srgbClr val="000000"/>
                </a:solidFill>
              </a:rPr>
              <a:t>$100</a:t>
            </a:r>
          </a:p>
          <a:p>
            <a:pPr algn="ctr" fontAlgn="base">
              <a:spcBef>
                <a:spcPct val="0"/>
              </a:spcBef>
              <a:spcAft>
                <a:spcPct val="0"/>
              </a:spcAft>
            </a:pPr>
            <a:r>
              <a:rPr lang="en-US" altLang="en-US" b="1">
                <a:solidFill>
                  <a:srgbClr val="000000"/>
                </a:solidFill>
              </a:rPr>
              <a:t>New reserves</a:t>
            </a:r>
          </a:p>
        </p:txBody>
      </p:sp>
      <p:sp>
        <p:nvSpPr>
          <p:cNvPr id="48133" name="Rectangle 5"/>
          <p:cNvSpPr>
            <a:spLocks noChangeArrowheads="1"/>
          </p:cNvSpPr>
          <p:nvPr/>
        </p:nvSpPr>
        <p:spPr bwMode="auto">
          <a:xfrm>
            <a:off x="7286625" y="4473575"/>
            <a:ext cx="1169988" cy="1117600"/>
          </a:xfrm>
          <a:prstGeom prst="rect">
            <a:avLst/>
          </a:prstGeom>
          <a:solidFill>
            <a:schemeClr val="folHlink"/>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spcBef>
                <a:spcPct val="0"/>
              </a:spcBef>
              <a:spcAft>
                <a:spcPct val="0"/>
              </a:spcAft>
            </a:pPr>
            <a:r>
              <a:rPr lang="en-US" altLang="en-US" sz="2200" b="1">
                <a:solidFill>
                  <a:srgbClr val="000000"/>
                </a:solidFill>
              </a:rPr>
              <a:t>$100</a:t>
            </a:r>
          </a:p>
          <a:p>
            <a:pPr algn="ctr" fontAlgn="base">
              <a:spcBef>
                <a:spcPct val="0"/>
              </a:spcBef>
              <a:spcAft>
                <a:spcPct val="0"/>
              </a:spcAft>
            </a:pPr>
            <a:r>
              <a:rPr lang="en-US" altLang="en-US" sz="2200" b="1">
                <a:solidFill>
                  <a:srgbClr val="000000"/>
                </a:solidFill>
              </a:rPr>
              <a:t>Initial</a:t>
            </a:r>
          </a:p>
          <a:p>
            <a:pPr algn="ctr" fontAlgn="base">
              <a:spcBef>
                <a:spcPct val="0"/>
              </a:spcBef>
              <a:spcAft>
                <a:spcPct val="0"/>
              </a:spcAft>
            </a:pPr>
            <a:r>
              <a:rPr lang="en-US" altLang="en-US" sz="2200" b="1">
                <a:solidFill>
                  <a:srgbClr val="000000"/>
                </a:solidFill>
              </a:rPr>
              <a:t>Deposit</a:t>
            </a:r>
          </a:p>
        </p:txBody>
      </p:sp>
      <p:sp>
        <p:nvSpPr>
          <p:cNvPr id="48134" name="Rectangle 6"/>
          <p:cNvSpPr>
            <a:spLocks noChangeArrowheads="1"/>
          </p:cNvSpPr>
          <p:nvPr/>
        </p:nvSpPr>
        <p:spPr bwMode="auto">
          <a:xfrm>
            <a:off x="2705100" y="4454525"/>
            <a:ext cx="4238625"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spcBef>
                <a:spcPct val="0"/>
              </a:spcBef>
              <a:spcAft>
                <a:spcPct val="0"/>
              </a:spcAft>
            </a:pPr>
            <a:r>
              <a:rPr lang="en-US" altLang="en-US" sz="3200" b="1">
                <a:solidFill>
                  <a:srgbClr val="000000"/>
                </a:solidFill>
              </a:rPr>
              <a:t>$400</a:t>
            </a:r>
          </a:p>
          <a:p>
            <a:pPr algn="ctr" fontAlgn="base">
              <a:spcBef>
                <a:spcPct val="0"/>
              </a:spcBef>
              <a:spcAft>
                <a:spcPct val="0"/>
              </a:spcAft>
            </a:pPr>
            <a:r>
              <a:rPr lang="en-US" altLang="en-US" sz="3200" b="1">
                <a:solidFill>
                  <a:srgbClr val="000000"/>
                </a:solidFill>
              </a:rPr>
              <a:t>Bank system lending</a:t>
            </a:r>
          </a:p>
        </p:txBody>
      </p:sp>
      <p:pic>
        <p:nvPicPr>
          <p:cNvPr id="48135" name="Picture 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0113" y="5643563"/>
            <a:ext cx="517048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6" name="Rectangle 8"/>
          <p:cNvSpPr>
            <a:spLocks noChangeArrowheads="1"/>
          </p:cNvSpPr>
          <p:nvPr/>
        </p:nvSpPr>
        <p:spPr bwMode="auto">
          <a:xfrm>
            <a:off x="3551238" y="6018213"/>
            <a:ext cx="2366962"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pPr>
            <a:r>
              <a:rPr lang="en-US" altLang="en-US" b="1">
                <a:solidFill>
                  <a:srgbClr val="000000"/>
                </a:solidFill>
              </a:rPr>
              <a:t>Money Created</a:t>
            </a:r>
          </a:p>
        </p:txBody>
      </p:sp>
      <p:sp>
        <p:nvSpPr>
          <p:cNvPr id="48137" name="Freeform 9"/>
          <p:cNvSpPr>
            <a:spLocks/>
          </p:cNvSpPr>
          <p:nvPr/>
        </p:nvSpPr>
        <p:spPr bwMode="auto">
          <a:xfrm>
            <a:off x="5830888" y="2595563"/>
            <a:ext cx="2640012" cy="1841500"/>
          </a:xfrm>
          <a:custGeom>
            <a:avLst/>
            <a:gdLst>
              <a:gd name="T0" fmla="*/ 0 w 1663"/>
              <a:gd name="T1" fmla="*/ 0 h 1160"/>
              <a:gd name="T2" fmla="*/ 1450975 w 1663"/>
              <a:gd name="T3" fmla="*/ 1841500 h 1160"/>
              <a:gd name="T4" fmla="*/ 2640012 w 1663"/>
              <a:gd name="T5" fmla="*/ 1828800 h 1160"/>
              <a:gd name="T6" fmla="*/ 327025 w 1663"/>
              <a:gd name="T7" fmla="*/ 0 h 1160"/>
              <a:gd name="T8" fmla="*/ 0 w 1663"/>
              <a:gd name="T9" fmla="*/ 0 h 1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3" h="1160">
                <a:moveTo>
                  <a:pt x="0" y="0"/>
                </a:moveTo>
                <a:lnTo>
                  <a:pt x="914" y="1160"/>
                </a:lnTo>
                <a:lnTo>
                  <a:pt x="1663" y="1152"/>
                </a:lnTo>
                <a:lnTo>
                  <a:pt x="206" y="0"/>
                </a:lnTo>
                <a:lnTo>
                  <a:pt x="0" y="0"/>
                </a:lnTo>
                <a:close/>
              </a:path>
            </a:pathLst>
          </a:custGeom>
          <a:gradFill rotWithShape="0">
            <a:gsLst>
              <a:gs pos="0">
                <a:srgbClr val="99CCFF"/>
              </a:gs>
              <a:gs pos="100000">
                <a:schemeClr val="folHlink"/>
              </a:gs>
            </a:gsLst>
            <a:lin ang="5400000" scaled="1"/>
          </a:gradFill>
          <a:ln w="381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48138" name="Freeform 10"/>
          <p:cNvSpPr>
            <a:spLocks/>
          </p:cNvSpPr>
          <p:nvPr/>
        </p:nvSpPr>
        <p:spPr bwMode="auto">
          <a:xfrm>
            <a:off x="2120900" y="2635250"/>
            <a:ext cx="5133975" cy="1801813"/>
          </a:xfrm>
          <a:custGeom>
            <a:avLst/>
            <a:gdLst>
              <a:gd name="T0" fmla="*/ 2300288 w 3234"/>
              <a:gd name="T1" fmla="*/ 0 h 1135"/>
              <a:gd name="T2" fmla="*/ 3709988 w 3234"/>
              <a:gd name="T3" fmla="*/ 0 h 1135"/>
              <a:gd name="T4" fmla="*/ 5133975 w 3234"/>
              <a:gd name="T5" fmla="*/ 1801813 h 1135"/>
              <a:gd name="T6" fmla="*/ 0 w 3234"/>
              <a:gd name="T7" fmla="*/ 1801813 h 1135"/>
              <a:gd name="T8" fmla="*/ 2300288 w 3234"/>
              <a:gd name="T9" fmla="*/ 0 h 1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34" h="1135">
                <a:moveTo>
                  <a:pt x="1449" y="0"/>
                </a:moveTo>
                <a:lnTo>
                  <a:pt x="2337" y="0"/>
                </a:lnTo>
                <a:lnTo>
                  <a:pt x="3234" y="1135"/>
                </a:lnTo>
                <a:lnTo>
                  <a:pt x="0" y="1135"/>
                </a:lnTo>
                <a:lnTo>
                  <a:pt x="1449" y="0"/>
                </a:lnTo>
                <a:close/>
              </a:path>
            </a:pathLst>
          </a:custGeom>
          <a:gradFill rotWithShape="0">
            <a:gsLst>
              <a:gs pos="0">
                <a:schemeClr val="folHlink"/>
              </a:gs>
              <a:gs pos="100000">
                <a:srgbClr val="99CCFF"/>
              </a:gs>
            </a:gsLst>
            <a:lin ang="5400000" scaled="1"/>
          </a:gradFill>
          <a:ln w="381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48139" name="Rectangle 11"/>
          <p:cNvSpPr>
            <a:spLocks noChangeArrowheads="1"/>
          </p:cNvSpPr>
          <p:nvPr/>
        </p:nvSpPr>
        <p:spPr bwMode="auto">
          <a:xfrm>
            <a:off x="4414838" y="1706563"/>
            <a:ext cx="1787525" cy="925512"/>
          </a:xfrm>
          <a:prstGeom prst="rect">
            <a:avLst/>
          </a:prstGeom>
          <a:solidFill>
            <a:schemeClr val="folHlink"/>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48140" name="Rectangle 12"/>
          <p:cNvSpPr>
            <a:spLocks noChangeArrowheads="1"/>
          </p:cNvSpPr>
          <p:nvPr/>
        </p:nvSpPr>
        <p:spPr bwMode="auto">
          <a:xfrm>
            <a:off x="5832475" y="1708150"/>
            <a:ext cx="352425" cy="914400"/>
          </a:xfrm>
          <a:prstGeom prst="rect">
            <a:avLst/>
          </a:prstGeom>
          <a:solidFill>
            <a:srgbClr val="99CCFF"/>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48141" name="Rectangle 13"/>
          <p:cNvSpPr>
            <a:spLocks noChangeArrowheads="1"/>
          </p:cNvSpPr>
          <p:nvPr/>
        </p:nvSpPr>
        <p:spPr bwMode="auto">
          <a:xfrm>
            <a:off x="4532313" y="1660525"/>
            <a:ext cx="122555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spcBef>
                <a:spcPct val="0"/>
              </a:spcBef>
              <a:spcAft>
                <a:spcPct val="0"/>
              </a:spcAft>
            </a:pPr>
            <a:r>
              <a:rPr lang="en-US" altLang="en-US" sz="2000" b="1">
                <a:solidFill>
                  <a:srgbClr val="000000"/>
                </a:solidFill>
              </a:rPr>
              <a:t>$80</a:t>
            </a:r>
          </a:p>
          <a:p>
            <a:pPr algn="ctr" fontAlgn="base">
              <a:spcBef>
                <a:spcPct val="0"/>
              </a:spcBef>
              <a:spcAft>
                <a:spcPct val="0"/>
              </a:spcAft>
            </a:pPr>
            <a:r>
              <a:rPr lang="en-US" altLang="en-US" sz="2000" b="1">
                <a:solidFill>
                  <a:srgbClr val="000000"/>
                </a:solidFill>
              </a:rPr>
              <a:t>Excess</a:t>
            </a:r>
          </a:p>
          <a:p>
            <a:pPr algn="ctr" fontAlgn="base">
              <a:spcBef>
                <a:spcPct val="0"/>
              </a:spcBef>
              <a:spcAft>
                <a:spcPct val="0"/>
              </a:spcAft>
            </a:pPr>
            <a:r>
              <a:rPr lang="en-US" altLang="en-US" sz="2000" b="1">
                <a:solidFill>
                  <a:srgbClr val="000000"/>
                </a:solidFill>
              </a:rPr>
              <a:t>reserves</a:t>
            </a:r>
          </a:p>
        </p:txBody>
      </p:sp>
      <p:sp>
        <p:nvSpPr>
          <p:cNvPr id="48142" name="Line 14"/>
          <p:cNvSpPr>
            <a:spLocks noChangeShapeType="1"/>
          </p:cNvSpPr>
          <p:nvPr/>
        </p:nvSpPr>
        <p:spPr bwMode="auto">
          <a:xfrm flipH="1">
            <a:off x="5932488" y="1939925"/>
            <a:ext cx="1557337" cy="13652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endParaRPr>
          </a:p>
        </p:txBody>
      </p:sp>
      <p:sp>
        <p:nvSpPr>
          <p:cNvPr id="48143" name="Text Box 15"/>
          <p:cNvSpPr txBox="1">
            <a:spLocks noChangeArrowheads="1"/>
          </p:cNvSpPr>
          <p:nvPr/>
        </p:nvSpPr>
        <p:spPr bwMode="auto">
          <a:xfrm>
            <a:off x="1912938" y="101600"/>
            <a:ext cx="71516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fontAlgn="base" hangingPunct="1">
              <a:spcBef>
                <a:spcPct val="0"/>
              </a:spcBef>
              <a:spcAft>
                <a:spcPct val="0"/>
              </a:spcAft>
            </a:pPr>
            <a:r>
              <a:rPr lang="en-US" altLang="en-US" sz="3200" b="1">
                <a:solidFill>
                  <a:srgbClr val="000099"/>
                </a:solidFill>
              </a:rPr>
              <a:t>OUTCOME OF MONEY EXPANSION</a:t>
            </a:r>
          </a:p>
        </p:txBody>
      </p:sp>
      <p:grpSp>
        <p:nvGrpSpPr>
          <p:cNvPr id="85012" name="Group 20"/>
          <p:cNvGrpSpPr>
            <a:grpSpLocks/>
          </p:cNvGrpSpPr>
          <p:nvPr/>
        </p:nvGrpSpPr>
        <p:grpSpPr bwMode="auto">
          <a:xfrm>
            <a:off x="1611313" y="1333500"/>
            <a:ext cx="7032625" cy="4314825"/>
            <a:chOff x="1001" y="830"/>
            <a:chExt cx="4430" cy="2718"/>
          </a:xfrm>
        </p:grpSpPr>
        <p:sp>
          <p:nvSpPr>
            <p:cNvPr id="48145" name="Oval 17"/>
            <p:cNvSpPr>
              <a:spLocks noChangeArrowheads="1"/>
            </p:cNvSpPr>
            <p:nvPr/>
          </p:nvSpPr>
          <p:spPr bwMode="auto">
            <a:xfrm>
              <a:off x="1001" y="830"/>
              <a:ext cx="4430" cy="2718"/>
            </a:xfrm>
            <a:prstGeom prst="ellipse">
              <a:avLst/>
            </a:prstGeom>
            <a:gradFill rotWithShape="1">
              <a:gsLst>
                <a:gs pos="0">
                  <a:schemeClr val="bg1"/>
                </a:gs>
                <a:gs pos="100000">
                  <a:schemeClr val="folHlink"/>
                </a:gs>
              </a:gsLst>
              <a:path path="shape">
                <a:fillToRect l="50000" t="50000" r="50000" b="50000"/>
              </a:path>
            </a:gradFill>
            <a:ln w="76200">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48146" name="Rectangle 18"/>
            <p:cNvSpPr>
              <a:spLocks noChangeArrowheads="1"/>
            </p:cNvSpPr>
            <p:nvPr/>
          </p:nvSpPr>
          <p:spPr bwMode="auto">
            <a:xfrm>
              <a:off x="1118" y="1255"/>
              <a:ext cx="3884" cy="1706"/>
            </a:xfrm>
            <a:prstGeom prst="rect">
              <a:avLst/>
            </a:prstGeom>
            <a:noFill/>
            <a:ln>
              <a:noFill/>
            </a:ln>
            <a:effectLst/>
            <a:extLst>
              <a:ext uri="{909E8E84-426E-40DD-AFC4-6F175D3DCCD1}">
                <a14:hiddenFill xmlns:a14="http://schemas.microsoft.com/office/drawing/2010/main">
                  <a:gradFill rotWithShape="1">
                    <a:gsLst>
                      <a:gs pos="0">
                        <a:schemeClr val="bg1"/>
                      </a:gs>
                      <a:gs pos="100000">
                        <a:schemeClr val="folHlink"/>
                      </a:gs>
                    </a:gsLst>
                    <a:path path="shape">
                      <a:fillToRect l="50000" t="50000" r="50000" b="50000"/>
                    </a:path>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spcBef>
                  <a:spcPct val="0"/>
                </a:spcBef>
                <a:spcAft>
                  <a:spcPct val="0"/>
                </a:spcAft>
              </a:pPr>
              <a:r>
                <a:rPr lang="en-US" altLang="en-US" sz="6400" i="1" dirty="0">
                  <a:solidFill>
                    <a:srgbClr val="000099"/>
                  </a:solidFill>
                  <a:latin typeface="Brush Script MT" pitchFamily="66" charset="0"/>
                </a:rPr>
                <a:t>Leakages exist...</a:t>
              </a:r>
              <a:endParaRPr lang="en-US" altLang="en-US" sz="6400" i="1" dirty="0">
                <a:solidFill>
                  <a:srgbClr val="CC0000"/>
                </a:solidFill>
                <a:latin typeface="Brush Script MT" pitchFamily="66" charset="0"/>
              </a:endParaRPr>
            </a:p>
            <a:p>
              <a:pPr algn="ctr" fontAlgn="base">
                <a:spcBef>
                  <a:spcPct val="0"/>
                </a:spcBef>
                <a:spcAft>
                  <a:spcPct val="0"/>
                </a:spcAft>
              </a:pPr>
              <a:r>
                <a:rPr lang="en-US" altLang="en-US" sz="5400" b="1" i="1" dirty="0">
                  <a:solidFill>
                    <a:srgbClr val="CC0000"/>
                  </a:solidFill>
                  <a:latin typeface="Parade"/>
                </a:rPr>
                <a:t>    </a:t>
              </a:r>
              <a:r>
                <a:rPr lang="en-US" altLang="en-US" sz="5400" b="1" i="1" dirty="0">
                  <a:solidFill>
                    <a:srgbClr val="CC0000"/>
                  </a:solidFill>
                </a:rPr>
                <a:t>Currency Drains</a:t>
              </a:r>
            </a:p>
            <a:p>
              <a:pPr algn="ctr" fontAlgn="base">
                <a:spcBef>
                  <a:spcPct val="0"/>
                </a:spcBef>
                <a:spcAft>
                  <a:spcPct val="0"/>
                </a:spcAft>
              </a:pPr>
              <a:r>
                <a:rPr lang="en-US" altLang="en-US" sz="5400" b="1" i="1" dirty="0">
                  <a:solidFill>
                    <a:srgbClr val="CC0000"/>
                  </a:solidFill>
                </a:rPr>
                <a:t>    Excess Reserves</a:t>
              </a:r>
            </a:p>
          </p:txBody>
        </p:sp>
      </p:grpSp>
    </p:spTree>
    <p:extLst>
      <p:ext uri="{BB962C8B-B14F-4D97-AF65-F5344CB8AC3E}">
        <p14:creationId xmlns:p14="http://schemas.microsoft.com/office/powerpoint/2010/main" val="121623995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85012"/>
                                        </p:tgtEl>
                                        <p:attrNameLst>
                                          <p:attrName>style.visibility</p:attrName>
                                        </p:attrNameLst>
                                      </p:cBhvr>
                                      <p:to>
                                        <p:strVal val="visible"/>
                                      </p:to>
                                    </p:set>
                                    <p:animEffect transition="in" filter="dissolve">
                                      <p:cBhvr>
                                        <p:cTn id="7" dur="500"/>
                                        <p:tgtEl>
                                          <p:spTgt spid="85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a:ln>
            <a:solidFill>
              <a:schemeClr val="accent1"/>
            </a:solidFill>
          </a:ln>
        </p:spPr>
        <p:txBody>
          <a:bodyPr>
            <a:noAutofit/>
          </a:bodyPr>
          <a:lstStyle/>
          <a:p>
            <a:pPr fontAlgn="auto">
              <a:spcAft>
                <a:spcPts val="0"/>
              </a:spcAft>
              <a:defRPr/>
            </a:pPr>
            <a:r>
              <a:rPr lang="en-US" sz="3200" dirty="0">
                <a:latin typeface="Palatino Linotype" panose="02040502050505030304" pitchFamily="18" charset="0"/>
              </a:rPr>
              <a:t>How much money is created in the economy by the excess reserves??</a:t>
            </a:r>
          </a:p>
        </p:txBody>
      </p:sp>
      <p:sp>
        <p:nvSpPr>
          <p:cNvPr id="3" name="Content Placeholder 2"/>
          <p:cNvSpPr>
            <a:spLocks noGrp="1"/>
          </p:cNvSpPr>
          <p:nvPr>
            <p:ph sz="quarter" idx="1"/>
          </p:nvPr>
        </p:nvSpPr>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r>
              <a:rPr lang="en-US" sz="4000" dirty="0">
                <a:latin typeface="Palatino Linotype" panose="02040502050505030304" pitchFamily="18" charset="0"/>
              </a:rPr>
              <a:t>Deposit Amount = 1000.  Reserve requirement = 10%</a:t>
            </a:r>
          </a:p>
          <a:p>
            <a:r>
              <a:rPr lang="en-US" sz="4000" dirty="0">
                <a:latin typeface="Palatino Linotype" panose="02040502050505030304" pitchFamily="18" charset="0"/>
              </a:rPr>
              <a:t>What is the money multiplier?</a:t>
            </a:r>
          </a:p>
          <a:p>
            <a:r>
              <a:rPr lang="en-US" sz="4000" dirty="0">
                <a:latin typeface="Palatino Linotype" panose="02040502050505030304" pitchFamily="18" charset="0"/>
              </a:rPr>
              <a:t>1/reserve ratio</a:t>
            </a:r>
          </a:p>
          <a:p>
            <a:r>
              <a:rPr lang="en-US" sz="4000" dirty="0">
                <a:latin typeface="Palatino Linotype" panose="02040502050505030304" pitchFamily="18" charset="0"/>
              </a:rPr>
              <a:t>1/.10 = 10</a:t>
            </a:r>
          </a:p>
          <a:p>
            <a:r>
              <a:rPr lang="en-US" sz="4000" dirty="0">
                <a:latin typeface="Palatino Linotype" panose="02040502050505030304" pitchFamily="18" charset="0"/>
              </a:rPr>
              <a:t>Multiplier x Excess Reserves = Money Created</a:t>
            </a:r>
          </a:p>
          <a:p>
            <a:r>
              <a:rPr lang="en-US" sz="4000" dirty="0">
                <a:latin typeface="Palatino Linotype" panose="02040502050505030304" pitchFamily="18" charset="0"/>
              </a:rPr>
              <a:t>10 x $900 = $9,000 </a:t>
            </a:r>
          </a:p>
        </p:txBody>
      </p:sp>
    </p:spTree>
    <p:extLst>
      <p:ext uri="{BB962C8B-B14F-4D97-AF65-F5344CB8AC3E}">
        <p14:creationId xmlns:p14="http://schemas.microsoft.com/office/powerpoint/2010/main" val="378588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45961" y="533400"/>
            <a:ext cx="8349003" cy="6172199"/>
          </a:xfrm>
          <a:prstGeom prst="rect">
            <a:avLst/>
          </a:prstGeom>
        </p:spPr>
      </p:pic>
    </p:spTree>
    <p:extLst>
      <p:ext uri="{BB962C8B-B14F-4D97-AF65-F5344CB8AC3E}">
        <p14:creationId xmlns:p14="http://schemas.microsoft.com/office/powerpoint/2010/main" val="18544093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94228" y="333972"/>
            <a:ext cx="8973572" cy="6633928"/>
          </a:xfrm>
          <a:prstGeom prst="rect">
            <a:avLst/>
          </a:prstGeom>
        </p:spPr>
      </p:pic>
    </p:spTree>
    <p:extLst>
      <p:ext uri="{BB962C8B-B14F-4D97-AF65-F5344CB8AC3E}">
        <p14:creationId xmlns:p14="http://schemas.microsoft.com/office/powerpoint/2010/main" val="3987369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533400"/>
            <a:ext cx="3581400" cy="685800"/>
          </a:xfrm>
          <a:ln>
            <a:solidFill>
              <a:schemeClr val="accent1"/>
            </a:solidFill>
          </a:ln>
        </p:spPr>
        <p:txBody>
          <a:bodyPr>
            <a:normAutofit fontScale="90000"/>
          </a:bodyPr>
          <a:lstStyle/>
          <a:p>
            <a:pPr algn="r"/>
            <a:r>
              <a:rPr lang="en-US" dirty="0">
                <a:latin typeface="Palatino Linotype" panose="02040502050505030304" pitchFamily="18" charset="0"/>
              </a:rPr>
              <a:t>What is money? </a:t>
            </a:r>
          </a:p>
        </p:txBody>
      </p:sp>
      <p:sp>
        <p:nvSpPr>
          <p:cNvPr id="3" name="Content Placeholder 2"/>
          <p:cNvSpPr>
            <a:spLocks noGrp="1"/>
          </p:cNvSpPr>
          <p:nvPr>
            <p:ph idx="1"/>
          </p:nvPr>
        </p:nvSpPr>
        <p:spPr>
          <a:xfrm>
            <a:off x="4038600" y="1371600"/>
            <a:ext cx="4648200" cy="5029200"/>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lvl="1">
              <a:lnSpc>
                <a:spcPct val="96000"/>
              </a:lnSpc>
              <a:spcBef>
                <a:spcPts val="1200"/>
              </a:spcBef>
              <a:spcAft>
                <a:spcPts val="600"/>
              </a:spcAft>
            </a:pPr>
            <a:r>
              <a:rPr lang="en-US" altLang="en-US" sz="2800" dirty="0">
                <a:latin typeface="Palatino Linotype" panose="02040502050505030304" pitchFamily="18" charset="0"/>
              </a:rPr>
              <a:t>Currency in a Bank Is Not Money</a:t>
            </a:r>
          </a:p>
          <a:p>
            <a:pPr lvl="1"/>
            <a:r>
              <a:rPr lang="en-US" altLang="en-US" sz="2800" dirty="0">
                <a:latin typeface="Palatino Linotype" panose="02040502050505030304" pitchFamily="18" charset="0"/>
                <a:ea typeface="MS Mincho" pitchFamily="49" charset="-128"/>
              </a:rPr>
              <a:t>Bank deposits are one form of money, and currency </a:t>
            </a:r>
            <a:r>
              <a:rPr lang="en-US" altLang="en-US" sz="2800" i="1" dirty="0">
                <a:latin typeface="Palatino Linotype" panose="02040502050505030304" pitchFamily="18" charset="0"/>
                <a:ea typeface="MS Mincho" pitchFamily="49" charset="-128"/>
              </a:rPr>
              <a:t>outside the banks</a:t>
            </a:r>
            <a:r>
              <a:rPr lang="en-US" altLang="en-US" sz="2800" dirty="0">
                <a:latin typeface="Palatino Linotype" panose="02040502050505030304" pitchFamily="18" charset="0"/>
                <a:ea typeface="MS Mincho" pitchFamily="49" charset="-128"/>
              </a:rPr>
              <a:t> is another form. </a:t>
            </a:r>
          </a:p>
          <a:p>
            <a:pPr lvl="1"/>
            <a:r>
              <a:rPr lang="en-US" altLang="en-US" sz="2800" dirty="0">
                <a:latin typeface="Palatino Linotype" panose="02040502050505030304" pitchFamily="18" charset="0"/>
                <a:ea typeface="MS Mincho" pitchFamily="49" charset="-128"/>
              </a:rPr>
              <a:t>Currency </a:t>
            </a:r>
            <a:r>
              <a:rPr lang="en-US" altLang="en-US" sz="2800" i="1" dirty="0">
                <a:latin typeface="Palatino Linotype" panose="02040502050505030304" pitchFamily="18" charset="0"/>
                <a:ea typeface="MS Mincho" pitchFamily="49" charset="-128"/>
              </a:rPr>
              <a:t>inside</a:t>
            </a:r>
            <a:r>
              <a:rPr lang="en-US" altLang="en-US" sz="2800" dirty="0">
                <a:latin typeface="Palatino Linotype" panose="02040502050505030304" pitchFamily="18" charset="0"/>
                <a:ea typeface="MS Mincho" pitchFamily="49" charset="-128"/>
              </a:rPr>
              <a:t> the banks is not money. </a:t>
            </a:r>
          </a:p>
          <a:p>
            <a:pPr lvl="1"/>
            <a:r>
              <a:rPr lang="en-US" altLang="en-US" sz="2800" dirty="0">
                <a:latin typeface="Palatino Linotype" panose="02040502050505030304" pitchFamily="18" charset="0"/>
                <a:ea typeface="MS Mincho" pitchFamily="49" charset="-128"/>
              </a:rPr>
              <a:t>When you get some cash from the ATM, you convert your bank deposit into currency.</a:t>
            </a:r>
            <a:endParaRPr lang="en-US" dirty="0">
              <a:latin typeface="Palatino Linotype" panose="02040502050505030304" pitchFamily="18" charset="0"/>
            </a:endParaRPr>
          </a:p>
        </p:txBody>
      </p:sp>
      <p:pic>
        <p:nvPicPr>
          <p:cNvPr id="5" name="Picture 4" descr="Issue with my Bank - Not-So-Random Musing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752600"/>
            <a:ext cx="2179320" cy="3962400"/>
          </a:xfrm>
          <a:prstGeom prst="rect">
            <a:avLst/>
          </a:prstGeom>
        </p:spPr>
      </p:pic>
    </p:spTree>
    <p:extLst>
      <p:ext uri="{BB962C8B-B14F-4D97-AF65-F5344CB8AC3E}">
        <p14:creationId xmlns:p14="http://schemas.microsoft.com/office/powerpoint/2010/main" val="2898246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5638800" cy="990600"/>
          </a:xfrm>
          <a:ln>
            <a:solidFill>
              <a:schemeClr val="accent1"/>
            </a:solidFill>
          </a:ln>
        </p:spPr>
        <p:txBody>
          <a:bodyPr/>
          <a:lstStyle/>
          <a:p>
            <a:r>
              <a:rPr lang="en-US" dirty="0">
                <a:latin typeface="Palatino Linotype" panose="02040502050505030304" pitchFamily="18" charset="0"/>
              </a:rPr>
              <a:t>The Functions of Money</a:t>
            </a:r>
          </a:p>
        </p:txBody>
      </p:sp>
      <p:sp>
        <p:nvSpPr>
          <p:cNvPr id="3" name="Content Placeholder 2"/>
          <p:cNvSpPr>
            <a:spLocks noGrp="1"/>
          </p:cNvSpPr>
          <p:nvPr>
            <p:ph idx="1"/>
          </p:nvPr>
        </p:nvSpPr>
        <p:spPr>
          <a:xfrm>
            <a:off x="381000" y="1600200"/>
            <a:ext cx="3962400" cy="3810000"/>
          </a:xfrm>
        </p:spPr>
        <p:style>
          <a:lnRef idx="2">
            <a:schemeClr val="accent1"/>
          </a:lnRef>
          <a:fillRef idx="1">
            <a:schemeClr val="lt1"/>
          </a:fillRef>
          <a:effectRef idx="0">
            <a:schemeClr val="accent1"/>
          </a:effectRef>
          <a:fontRef idx="minor">
            <a:schemeClr val="dk1"/>
          </a:fontRef>
        </p:style>
        <p:txBody>
          <a:bodyPr>
            <a:normAutofit/>
          </a:bodyPr>
          <a:lstStyle/>
          <a:p>
            <a:r>
              <a:rPr lang="en-US" sz="2800" dirty="0">
                <a:latin typeface="Palatino Linotype" panose="02040502050505030304" pitchFamily="18" charset="0"/>
              </a:rPr>
              <a:t>Money today provides three vital functions: </a:t>
            </a:r>
          </a:p>
          <a:p>
            <a:pPr marL="457200" indent="-457200">
              <a:buAutoNum type="arabicPeriod"/>
            </a:pPr>
            <a:r>
              <a:rPr lang="en-US" sz="2800" dirty="0">
                <a:latin typeface="Palatino Linotype" panose="02040502050505030304" pitchFamily="18" charset="0"/>
              </a:rPr>
              <a:t>Medium of Exchange</a:t>
            </a:r>
          </a:p>
          <a:p>
            <a:pPr marL="457200" indent="-457200">
              <a:buAutoNum type="arabicPeriod"/>
            </a:pPr>
            <a:r>
              <a:rPr lang="en-US" sz="2800" dirty="0">
                <a:latin typeface="Palatino Linotype" panose="02040502050505030304" pitchFamily="18" charset="0"/>
              </a:rPr>
              <a:t>Unit of Account</a:t>
            </a:r>
          </a:p>
          <a:p>
            <a:pPr marL="457200" indent="-457200">
              <a:buAutoNum type="arabicPeriod"/>
            </a:pPr>
            <a:r>
              <a:rPr lang="en-US" sz="2800" dirty="0">
                <a:latin typeface="Palatino Linotype" panose="02040502050505030304" pitchFamily="18" charset="0"/>
              </a:rPr>
              <a:t>Store of Value</a:t>
            </a:r>
          </a:p>
        </p:txBody>
      </p:sp>
      <p:pic>
        <p:nvPicPr>
          <p:cNvPr id="5" name="Richt rain.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602480" y="1752600"/>
            <a:ext cx="4048125" cy="3581400"/>
          </a:xfrm>
          <a:prstGeom prst="rect">
            <a:avLst/>
          </a:prstGeom>
        </p:spPr>
      </p:pic>
    </p:spTree>
    <p:extLst>
      <p:ext uri="{BB962C8B-B14F-4D97-AF65-F5344CB8AC3E}">
        <p14:creationId xmlns:p14="http://schemas.microsoft.com/office/powerpoint/2010/main" val="382709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4724400" cy="838200"/>
          </a:xfrm>
          <a:ln>
            <a:solidFill>
              <a:schemeClr val="accent1"/>
            </a:solidFill>
          </a:ln>
        </p:spPr>
        <p:txBody>
          <a:bodyPr>
            <a:normAutofit fontScale="90000"/>
          </a:bodyPr>
          <a:lstStyle/>
          <a:p>
            <a:r>
              <a:rPr lang="en-US" dirty="0">
                <a:latin typeface="Palatino Linotype" panose="02040502050505030304" pitchFamily="18" charset="0"/>
              </a:rPr>
              <a:t>Medium of Exchange</a:t>
            </a:r>
          </a:p>
        </p:txBody>
      </p:sp>
      <p:sp>
        <p:nvSpPr>
          <p:cNvPr id="3" name="Content Placeholder 2"/>
          <p:cNvSpPr>
            <a:spLocks noGrp="1"/>
          </p:cNvSpPr>
          <p:nvPr>
            <p:ph idx="1"/>
          </p:nvPr>
        </p:nvSpPr>
        <p:spPr>
          <a:xfrm>
            <a:off x="381000" y="1447800"/>
            <a:ext cx="8229600" cy="3429000"/>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182880" lvl="1"/>
            <a:r>
              <a:rPr lang="en-US" altLang="en-US" sz="2400" b="1" dirty="0">
                <a:solidFill>
                  <a:schemeClr val="tx1"/>
                </a:solidFill>
                <a:latin typeface="Palatino Linotype" panose="02040502050505030304" pitchFamily="18" charset="0"/>
              </a:rPr>
              <a:t>Medium of exchange </a:t>
            </a:r>
            <a:r>
              <a:rPr lang="en-US" altLang="en-US" sz="2400" dirty="0">
                <a:solidFill>
                  <a:schemeClr val="tx1"/>
                </a:solidFill>
                <a:latin typeface="Palatino Linotype" panose="02040502050505030304" pitchFamily="18" charset="0"/>
              </a:rPr>
              <a:t>is a</a:t>
            </a:r>
            <a:r>
              <a:rPr lang="en-US" altLang="en-US" sz="2400" noProof="1">
                <a:solidFill>
                  <a:schemeClr val="tx1"/>
                </a:solidFill>
                <a:latin typeface="Palatino Linotype" panose="02040502050505030304" pitchFamily="18" charset="0"/>
              </a:rPr>
              <a:t> object that is generally accepted in return for goods and services. </a:t>
            </a:r>
          </a:p>
          <a:p>
            <a:pPr marL="182880" lvl="1"/>
            <a:r>
              <a:rPr lang="en-US" altLang="en-US" sz="2400" noProof="1">
                <a:solidFill>
                  <a:schemeClr val="tx1"/>
                </a:solidFill>
                <a:latin typeface="Palatino Linotype" panose="02040502050505030304" pitchFamily="18" charset="0"/>
              </a:rPr>
              <a:t>Without money, you would have to exchange goods and services directly for other goods and services—an exchange called </a:t>
            </a:r>
            <a:r>
              <a:rPr lang="en-US" altLang="en-US" sz="2400" b="1" noProof="1">
                <a:solidFill>
                  <a:schemeClr val="tx1"/>
                </a:solidFill>
                <a:latin typeface="Palatino Linotype" panose="02040502050505030304" pitchFamily="18" charset="0"/>
              </a:rPr>
              <a:t>barter</a:t>
            </a:r>
            <a:r>
              <a:rPr lang="en-US" altLang="en-US" sz="2400" noProof="1">
                <a:solidFill>
                  <a:schemeClr val="tx1"/>
                </a:solidFill>
                <a:latin typeface="Palatino Linotype" panose="02040502050505030304" pitchFamily="18" charset="0"/>
              </a:rPr>
              <a:t>.</a:t>
            </a:r>
            <a:endParaRPr lang="en-US" sz="2400" dirty="0">
              <a:solidFill>
                <a:schemeClr val="tx1"/>
              </a:solidFill>
              <a:latin typeface="Palatino Linotype" panose="02040502050505030304" pitchFamily="18" charset="0"/>
            </a:endParaRPr>
          </a:p>
          <a:p>
            <a:r>
              <a:rPr lang="en-US" dirty="0">
                <a:solidFill>
                  <a:schemeClr val="tx1"/>
                </a:solidFill>
                <a:latin typeface="Palatino Linotype" panose="02040502050505030304" pitchFamily="18" charset="0"/>
              </a:rPr>
              <a:t>In order for something to serve as a medium of exchange it must: be scarce relative to other commodities, readily identifiable, durable and divisible, relatively stable supply, and portable.</a:t>
            </a:r>
            <a:endParaRPr lang="en-US" dirty="0">
              <a:latin typeface="Palatino Linotype" panose="02040502050505030304" pitchFamily="18"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5029200"/>
            <a:ext cx="7239000" cy="167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7130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533400" y="533400"/>
            <a:ext cx="6172200" cy="990600"/>
          </a:xfrm>
          <a:ln>
            <a:solidFill>
              <a:schemeClr val="accent1"/>
            </a:solidFill>
          </a:ln>
        </p:spPr>
        <p:txBody>
          <a:bodyPr/>
          <a:lstStyle/>
          <a:p>
            <a:pPr eaLnBrk="1" hangingPunct="1"/>
            <a:r>
              <a:rPr lang="en-US" altLang="en-US" dirty="0">
                <a:latin typeface="Palatino Linotype" panose="02040502050505030304" pitchFamily="18" charset="0"/>
              </a:rPr>
              <a:t>Functions of Money, cont’d. </a:t>
            </a:r>
            <a:endParaRPr lang="en-CA" altLang="en-US" dirty="0">
              <a:latin typeface="Palatino Linotype" panose="02040502050505030304" pitchFamily="18" charset="0"/>
            </a:endParaRPr>
          </a:p>
        </p:txBody>
      </p:sp>
      <p:sp>
        <p:nvSpPr>
          <p:cNvPr id="555013" name="Rectangle 5"/>
          <p:cNvSpPr>
            <a:spLocks noGrp="1" noChangeArrowheads="1"/>
          </p:cNvSpPr>
          <p:nvPr>
            <p:ph type="body" idx="1"/>
          </p:nvPr>
        </p:nvSpPr>
        <p:spPr>
          <a:xfrm>
            <a:off x="533400" y="2133600"/>
            <a:ext cx="4267200" cy="4114800"/>
          </a:xfrm>
          <a:ln>
            <a:headEnd/>
            <a:tailEnd/>
          </a:ln>
        </p:spPr>
        <p:style>
          <a:lnRef idx="2">
            <a:schemeClr val="accent1"/>
          </a:lnRef>
          <a:fillRef idx="1">
            <a:schemeClr val="lt1"/>
          </a:fillRef>
          <a:effectRef idx="0">
            <a:schemeClr val="accent1"/>
          </a:effectRef>
          <a:fontRef idx="minor">
            <a:schemeClr val="dk1"/>
          </a:fontRef>
        </p:style>
        <p:txBody>
          <a:bodyPr>
            <a:normAutofit fontScale="92500"/>
          </a:bodyPr>
          <a:lstStyle/>
          <a:p>
            <a:pPr marL="114300" lvl="1" eaLnBrk="1" hangingPunct="1"/>
            <a:r>
              <a:rPr lang="en-US" altLang="en-US" sz="2400" u="sng" noProof="1">
                <a:solidFill>
                  <a:schemeClr val="tx1"/>
                </a:solidFill>
                <a:latin typeface="Palatino Linotype" panose="02040502050505030304" pitchFamily="18" charset="0"/>
              </a:rPr>
              <a:t>Unit of Account</a:t>
            </a:r>
          </a:p>
          <a:p>
            <a:pPr marL="114300" lvl="1" eaLnBrk="1" hangingPunct="1"/>
            <a:r>
              <a:rPr lang="en-US" altLang="en-US" sz="2400" dirty="0">
                <a:solidFill>
                  <a:schemeClr val="tx1"/>
                </a:solidFill>
                <a:latin typeface="Palatino Linotype" panose="02040502050505030304" pitchFamily="18" charset="0"/>
              </a:rPr>
              <a:t>A unit of account </a:t>
            </a:r>
            <a:r>
              <a:rPr lang="en-US" altLang="en-US" sz="2400" dirty="0">
                <a:solidFill>
                  <a:srgbClr val="FF0000"/>
                </a:solidFill>
                <a:latin typeface="Palatino Linotype" panose="02040502050505030304" pitchFamily="18" charset="0"/>
              </a:rPr>
              <a:t>is a</a:t>
            </a:r>
            <a:r>
              <a:rPr lang="en-US" altLang="en-US" sz="2400" noProof="1">
                <a:solidFill>
                  <a:srgbClr val="FF0000"/>
                </a:solidFill>
                <a:latin typeface="Palatino Linotype" panose="02040502050505030304" pitchFamily="18" charset="0"/>
              </a:rPr>
              <a:t>n agreed-upon measure for stating the prices of goods and services.</a:t>
            </a:r>
            <a:endParaRPr lang="en-US" altLang="en-US" sz="2400" dirty="0">
              <a:solidFill>
                <a:srgbClr val="FF0000"/>
              </a:solidFill>
              <a:latin typeface="Palatino Linotype" panose="02040502050505030304" pitchFamily="18" charset="0"/>
            </a:endParaRPr>
          </a:p>
          <a:p>
            <a:pPr marL="114300" lvl="1" eaLnBrk="1" hangingPunct="1"/>
            <a:r>
              <a:rPr lang="en-US" altLang="en-US" sz="2400" dirty="0">
                <a:solidFill>
                  <a:schemeClr val="tx1"/>
                </a:solidFill>
                <a:latin typeface="Palatino Linotype" panose="02040502050505030304" pitchFamily="18" charset="0"/>
              </a:rPr>
              <a:t>We don’t measure the prices of goods in other goods – money is the unit that we measure prices by.</a:t>
            </a:r>
          </a:p>
          <a:p>
            <a:pPr marL="114300" lvl="1" eaLnBrk="1" hangingPunct="1"/>
            <a:r>
              <a:rPr lang="en-US" altLang="en-US" sz="2400" dirty="0">
                <a:solidFill>
                  <a:schemeClr val="tx1"/>
                </a:solidFill>
                <a:latin typeface="Palatino Linotype" panose="02040502050505030304" pitchFamily="18" charset="0"/>
              </a:rPr>
              <a:t>This table shows how a unit           of account simplifies price comparisons.</a:t>
            </a:r>
            <a:endParaRPr lang="en-US" altLang="en-US" sz="2400" noProof="1">
              <a:solidFill>
                <a:schemeClr val="tx1"/>
              </a:solidFill>
              <a:latin typeface="Palatino Linotype" panose="02040502050505030304" pitchFamily="18" charset="0"/>
            </a:endParaRPr>
          </a:p>
        </p:txBody>
      </p:sp>
      <p:pic>
        <p:nvPicPr>
          <p:cNvPr id="11268" name="Picture 4" descr="tab260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133600"/>
            <a:ext cx="3360738" cy="3886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904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5013">
                                            <p:txEl>
                                              <p:pRg st="1" end="1"/>
                                            </p:txEl>
                                          </p:spTgt>
                                        </p:tgtEl>
                                        <p:attrNameLst>
                                          <p:attrName>style.visibility</p:attrName>
                                        </p:attrNameLst>
                                      </p:cBhvr>
                                      <p:to>
                                        <p:strVal val="visible"/>
                                      </p:to>
                                    </p:set>
                                    <p:animEffect transition="in" filter="wipe(left)">
                                      <p:cBhvr>
                                        <p:cTn id="7" dur="500"/>
                                        <p:tgtEl>
                                          <p:spTgt spid="5550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5013">
                                            <p:txEl>
                                              <p:pRg st="2" end="2"/>
                                            </p:txEl>
                                          </p:spTgt>
                                        </p:tgtEl>
                                        <p:attrNameLst>
                                          <p:attrName>style.visibility</p:attrName>
                                        </p:attrNameLst>
                                      </p:cBhvr>
                                      <p:to>
                                        <p:strVal val="visible"/>
                                      </p:to>
                                    </p:set>
                                    <p:animEffect transition="in" filter="wipe(left)">
                                      <p:cBhvr>
                                        <p:cTn id="12" dur="500"/>
                                        <p:tgtEl>
                                          <p:spTgt spid="5550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55013">
                                            <p:txEl>
                                              <p:pRg st="3" end="3"/>
                                            </p:txEl>
                                          </p:spTgt>
                                        </p:tgtEl>
                                        <p:attrNameLst>
                                          <p:attrName>style.visibility</p:attrName>
                                        </p:attrNameLst>
                                      </p:cBhvr>
                                      <p:to>
                                        <p:strVal val="visible"/>
                                      </p:to>
                                    </p:set>
                                    <p:animEffect transition="in" filter="wipe(left)">
                                      <p:cBhvr>
                                        <p:cTn id="17" dur="500"/>
                                        <p:tgtEl>
                                          <p:spTgt spid="5550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013" grpId="0" build="p" bldLvl="3"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newdesign">
  <a:themeElements>
    <a:clrScheme name="1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new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new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new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new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new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new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new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10402</TotalTime>
  <Words>2770</Words>
  <Application>Microsoft Office PowerPoint</Application>
  <PresentationFormat>On-screen Show (4:3)</PresentationFormat>
  <Paragraphs>580</Paragraphs>
  <Slides>54</Slides>
  <Notes>6</Notes>
  <HiddenSlides>0</HiddenSlides>
  <MMClips>4</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54</vt:i4>
      </vt:variant>
    </vt:vector>
  </HeadingPairs>
  <TitlesOfParts>
    <vt:vector size="64" baseType="lpstr">
      <vt:lpstr>Arial</vt:lpstr>
      <vt:lpstr>Brush Script MT</vt:lpstr>
      <vt:lpstr>Calibri</vt:lpstr>
      <vt:lpstr>MS Mincho</vt:lpstr>
      <vt:lpstr>Palatino Linotype</vt:lpstr>
      <vt:lpstr>Parade</vt:lpstr>
      <vt:lpstr>Tahoma</vt:lpstr>
      <vt:lpstr>Webdings</vt:lpstr>
      <vt:lpstr>Clarity</vt:lpstr>
      <vt:lpstr>1_newdesign</vt:lpstr>
      <vt:lpstr>friday, oct.28</vt:lpstr>
      <vt:lpstr>Crash Course - Money</vt:lpstr>
      <vt:lpstr>What is money? </vt:lpstr>
      <vt:lpstr>Money Today</vt:lpstr>
      <vt:lpstr>Fiat Money – Explained</vt:lpstr>
      <vt:lpstr>What is money? </vt:lpstr>
      <vt:lpstr>The Functions of Money</vt:lpstr>
      <vt:lpstr>Medium of Exchange</vt:lpstr>
      <vt:lpstr>Functions of Money, cont’d. </vt:lpstr>
      <vt:lpstr>Functions of Money, Cont’d. </vt:lpstr>
      <vt:lpstr>WHAT IS MONEY?</vt:lpstr>
      <vt:lpstr>WHAT IS MONEY?</vt:lpstr>
      <vt:lpstr>Is it Money?  </vt:lpstr>
      <vt:lpstr>Time Value of Money – Present v Future</vt:lpstr>
      <vt:lpstr>Which do you choose: Now or Later? </vt:lpstr>
      <vt:lpstr>Formulas: Fun with Math!</vt:lpstr>
      <vt:lpstr>Test Yo’ Knowledge! </vt:lpstr>
      <vt:lpstr>Whatchu know, peeps? </vt:lpstr>
      <vt:lpstr>Tuesday, oct.2</vt:lpstr>
      <vt:lpstr>THE BANKING SYSTEM</vt:lpstr>
      <vt:lpstr>A Balancing Act: Profit and Risk</vt:lpstr>
      <vt:lpstr>More Balancing: Profits and Liquidity</vt:lpstr>
      <vt:lpstr>The Banking System, cont’d. </vt:lpstr>
      <vt:lpstr>Reserves</vt:lpstr>
      <vt:lpstr>How Banks Create Money</vt:lpstr>
      <vt:lpstr>Liquid Assets</vt:lpstr>
      <vt:lpstr>Securities and Loans</vt:lpstr>
      <vt:lpstr>Securities and Loans, cont’d. </vt:lpstr>
      <vt:lpstr>THE BANKING SYSTEM</vt:lpstr>
      <vt:lpstr>Thrift Institutions</vt:lpstr>
      <vt:lpstr>Thrift Institutions, Cont’d.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much money is created in the economy by the excess reserves??</vt:lpstr>
      <vt:lpstr>PowerPoint Presentation</vt:lpstr>
      <vt:lpstr>PowerPoint Presentation</vt:lpstr>
    </vt:vector>
  </TitlesOfParts>
  <Company>OCPS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Monetary system</dc:title>
  <dc:creator>Batchelor, Daniel T.</dc:creator>
  <cp:lastModifiedBy>Powell, Jennifer</cp:lastModifiedBy>
  <cp:revision>56</cp:revision>
  <cp:lastPrinted>2016-10-23T20:52:18Z</cp:lastPrinted>
  <dcterms:created xsi:type="dcterms:W3CDTF">2013-10-21T18:47:47Z</dcterms:created>
  <dcterms:modified xsi:type="dcterms:W3CDTF">2016-11-02T11:02:27Z</dcterms:modified>
</cp:coreProperties>
</file>